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30"/>
  </p:notesMasterIdLst>
  <p:sldIdLst>
    <p:sldId id="256" r:id="rId2"/>
    <p:sldId id="257" r:id="rId3"/>
    <p:sldId id="264" r:id="rId4"/>
    <p:sldId id="265" r:id="rId5"/>
    <p:sldId id="258" r:id="rId6"/>
    <p:sldId id="270" r:id="rId7"/>
    <p:sldId id="259" r:id="rId8"/>
    <p:sldId id="271" r:id="rId9"/>
    <p:sldId id="266" r:id="rId10"/>
    <p:sldId id="267" r:id="rId11"/>
    <p:sldId id="268" r:id="rId12"/>
    <p:sldId id="269" r:id="rId13"/>
    <p:sldId id="263" r:id="rId14"/>
    <p:sldId id="260" r:id="rId15"/>
    <p:sldId id="262" r:id="rId16"/>
    <p:sldId id="261" r:id="rId17"/>
    <p:sldId id="274" r:id="rId18"/>
    <p:sldId id="273" r:id="rId19"/>
    <p:sldId id="275" r:id="rId20"/>
    <p:sldId id="280" r:id="rId21"/>
    <p:sldId id="279" r:id="rId22"/>
    <p:sldId id="276" r:id="rId23"/>
    <p:sldId id="278" r:id="rId24"/>
    <p:sldId id="277" r:id="rId25"/>
    <p:sldId id="281" r:id="rId26"/>
    <p:sldId id="282" r:id="rId27"/>
    <p:sldId id="283"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3190" autoAdjust="0"/>
  </p:normalViewPr>
  <p:slideViewPr>
    <p:cSldViewPr>
      <p:cViewPr>
        <p:scale>
          <a:sx n="73" d="100"/>
          <a:sy n="73" d="100"/>
        </p:scale>
        <p:origin x="-1296"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1A8087-19BE-4F2A-810F-4C37418AF666}"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1BD15F1D-CD35-4637-AEE0-2D72FFBADFB3}">
      <dgm:prSet phldrT="[Text]" custT="1"/>
      <dgm:spPr/>
      <dgm:t>
        <a:bodyPr/>
        <a:lstStyle/>
        <a:p>
          <a:r>
            <a:rPr lang="en-US" sz="2400" dirty="0" smtClean="0">
              <a:latin typeface="Times New Roman" pitchFamily="18" charset="0"/>
              <a:cs typeface="Times New Roman" pitchFamily="18" charset="0"/>
            </a:rPr>
            <a:t>To address the relevant problem related to school environment  </a:t>
          </a:r>
          <a:endParaRPr lang="en-US" sz="2400" dirty="0">
            <a:latin typeface="Times New Roman" pitchFamily="18" charset="0"/>
            <a:cs typeface="Times New Roman" pitchFamily="18" charset="0"/>
          </a:endParaRPr>
        </a:p>
      </dgm:t>
    </dgm:pt>
    <dgm:pt modelId="{8455AB1C-93A6-43D9-8002-6E11DFF25C96}" type="parTrans" cxnId="{89F87798-A652-4B11-8F48-CB9FE2BE413D}">
      <dgm:prSet/>
      <dgm:spPr/>
      <dgm:t>
        <a:bodyPr/>
        <a:lstStyle/>
        <a:p>
          <a:endParaRPr lang="en-US"/>
        </a:p>
      </dgm:t>
    </dgm:pt>
    <dgm:pt modelId="{38CEC5D9-14B5-4016-8ACB-715EAC4E11E3}" type="sibTrans" cxnId="{89F87798-A652-4B11-8F48-CB9FE2BE413D}">
      <dgm:prSet/>
      <dgm:spPr/>
      <dgm:t>
        <a:bodyPr/>
        <a:lstStyle/>
        <a:p>
          <a:endParaRPr lang="en-US"/>
        </a:p>
      </dgm:t>
    </dgm:pt>
    <dgm:pt modelId="{16493A93-6041-4A04-A825-3779B6109630}">
      <dgm:prSet phldrT="[Text]" custT="1"/>
      <dgm:spPr/>
      <dgm:t>
        <a:bodyPr/>
        <a:lstStyle/>
        <a:p>
          <a:endParaRPr lang="en-US" sz="2000" dirty="0">
            <a:latin typeface="Times New Roman" pitchFamily="18" charset="0"/>
            <a:cs typeface="Times New Roman" pitchFamily="18" charset="0"/>
          </a:endParaRPr>
        </a:p>
      </dgm:t>
    </dgm:pt>
    <dgm:pt modelId="{AF9F4EAA-BBB9-4798-B2A4-7C7DED353C49}" type="parTrans" cxnId="{26682C2B-E541-4331-9590-96C32825D87C}">
      <dgm:prSet/>
      <dgm:spPr/>
      <dgm:t>
        <a:bodyPr/>
        <a:lstStyle/>
        <a:p>
          <a:endParaRPr lang="en-US"/>
        </a:p>
      </dgm:t>
    </dgm:pt>
    <dgm:pt modelId="{586928FB-BF17-42D0-88B5-701DD15180C5}" type="sibTrans" cxnId="{26682C2B-E541-4331-9590-96C32825D87C}">
      <dgm:prSet/>
      <dgm:spPr/>
      <dgm:t>
        <a:bodyPr/>
        <a:lstStyle/>
        <a:p>
          <a:endParaRPr lang="en-US"/>
        </a:p>
      </dgm:t>
    </dgm:pt>
    <dgm:pt modelId="{6B02D515-E5CF-4719-BB8D-25568ED308C0}">
      <dgm:prSet phldrT="[Text]" custT="1"/>
      <dgm:spPr/>
      <dgm:t>
        <a:bodyPr/>
        <a:lstStyle/>
        <a:p>
          <a:r>
            <a:rPr lang="en-US" sz="2400" dirty="0" smtClean="0">
              <a:latin typeface="Times New Roman" pitchFamily="18" charset="0"/>
              <a:cs typeface="Times New Roman" pitchFamily="18" charset="0"/>
            </a:rPr>
            <a:t>To find the possible solutions and follow up actions . </a:t>
          </a:r>
        </a:p>
        <a:p>
          <a:endParaRPr lang="en-US" sz="2100" dirty="0"/>
        </a:p>
      </dgm:t>
    </dgm:pt>
    <dgm:pt modelId="{C40625F2-4A3A-424A-A782-ABD90FD6DCFA}" type="parTrans" cxnId="{7F3739CE-FE7F-4FBE-9E79-7F789C966831}">
      <dgm:prSet/>
      <dgm:spPr/>
      <dgm:t>
        <a:bodyPr/>
        <a:lstStyle/>
        <a:p>
          <a:endParaRPr lang="en-US"/>
        </a:p>
      </dgm:t>
    </dgm:pt>
    <dgm:pt modelId="{DD807D83-D729-44F4-9783-AE55C516E846}" type="sibTrans" cxnId="{7F3739CE-FE7F-4FBE-9E79-7F789C966831}">
      <dgm:prSet/>
      <dgm:spPr/>
      <dgm:t>
        <a:bodyPr/>
        <a:lstStyle/>
        <a:p>
          <a:endParaRPr lang="en-US"/>
        </a:p>
      </dgm:t>
    </dgm:pt>
    <dgm:pt modelId="{66C22AAB-4351-4038-8A02-F26DD0D83DF7}">
      <dgm:prSet phldrT="[Text]"/>
      <dgm:spPr/>
      <dgm:t>
        <a:bodyPr/>
        <a:lstStyle/>
        <a:p>
          <a:endParaRPr lang="en-US" dirty="0"/>
        </a:p>
      </dgm:t>
    </dgm:pt>
    <dgm:pt modelId="{90EF1241-5CFB-4215-8DDF-521552DA8272}" type="parTrans" cxnId="{982DE3D7-D304-4842-A2AC-BEB26157B1A9}">
      <dgm:prSet/>
      <dgm:spPr/>
      <dgm:t>
        <a:bodyPr/>
        <a:lstStyle/>
        <a:p>
          <a:endParaRPr lang="en-US"/>
        </a:p>
      </dgm:t>
    </dgm:pt>
    <dgm:pt modelId="{6CB93708-F2E6-4F20-9E70-3E14EF74544D}" type="sibTrans" cxnId="{982DE3D7-D304-4842-A2AC-BEB26157B1A9}">
      <dgm:prSet/>
      <dgm:spPr/>
      <dgm:t>
        <a:bodyPr/>
        <a:lstStyle/>
        <a:p>
          <a:endParaRPr lang="en-US"/>
        </a:p>
      </dgm:t>
    </dgm:pt>
    <dgm:pt modelId="{1DD01BC8-2360-40BB-AF07-89347367E0B6}">
      <dgm:prSet custT="1"/>
      <dgm:spPr/>
      <dgm:t>
        <a:bodyPr/>
        <a:lstStyle/>
        <a:p>
          <a:r>
            <a:rPr lang="en-US" sz="2400" dirty="0" smtClean="0">
              <a:latin typeface="Times New Roman" pitchFamily="18" charset="0"/>
              <a:cs typeface="Times New Roman" pitchFamily="18" charset="0"/>
            </a:rPr>
            <a:t>To identify and utilize the appropriate strategies </a:t>
          </a:r>
          <a:endParaRPr lang="en-US" sz="2400" dirty="0">
            <a:latin typeface="Times New Roman" pitchFamily="18" charset="0"/>
            <a:cs typeface="Times New Roman" pitchFamily="18" charset="0"/>
          </a:endParaRPr>
        </a:p>
      </dgm:t>
    </dgm:pt>
    <dgm:pt modelId="{407B7990-01B7-44D3-8FE6-263626434F46}" type="parTrans" cxnId="{C8183132-6EB1-43D5-BC66-95ACA26BA398}">
      <dgm:prSet/>
      <dgm:spPr/>
      <dgm:t>
        <a:bodyPr/>
        <a:lstStyle/>
        <a:p>
          <a:endParaRPr lang="en-US"/>
        </a:p>
      </dgm:t>
    </dgm:pt>
    <dgm:pt modelId="{E66400F7-D74F-41B0-A604-AFB14704E3FA}" type="sibTrans" cxnId="{C8183132-6EB1-43D5-BC66-95ACA26BA398}">
      <dgm:prSet/>
      <dgm:spPr/>
      <dgm:t>
        <a:bodyPr/>
        <a:lstStyle/>
        <a:p>
          <a:endParaRPr lang="en-US"/>
        </a:p>
      </dgm:t>
    </dgm:pt>
    <dgm:pt modelId="{AC5FCF08-89EA-4EBA-8F89-EE517C3E6221}" type="pres">
      <dgm:prSet presAssocID="{701A8087-19BE-4F2A-810F-4C37418AF666}" presName="linear" presStyleCnt="0">
        <dgm:presLayoutVars>
          <dgm:animLvl val="lvl"/>
          <dgm:resizeHandles val="exact"/>
        </dgm:presLayoutVars>
      </dgm:prSet>
      <dgm:spPr/>
      <dgm:t>
        <a:bodyPr/>
        <a:lstStyle/>
        <a:p>
          <a:endParaRPr lang="en-US"/>
        </a:p>
      </dgm:t>
    </dgm:pt>
    <dgm:pt modelId="{A3D14625-B6A7-4A4E-BDC9-44C4BC6BE90E}" type="pres">
      <dgm:prSet presAssocID="{1BD15F1D-CD35-4637-AEE0-2D72FFBADFB3}" presName="parentText" presStyleLbl="node1" presStyleIdx="0" presStyleCnt="3" custScaleY="52940">
        <dgm:presLayoutVars>
          <dgm:chMax val="0"/>
          <dgm:bulletEnabled val="1"/>
        </dgm:presLayoutVars>
      </dgm:prSet>
      <dgm:spPr/>
      <dgm:t>
        <a:bodyPr/>
        <a:lstStyle/>
        <a:p>
          <a:endParaRPr lang="en-US"/>
        </a:p>
      </dgm:t>
    </dgm:pt>
    <dgm:pt modelId="{183B9723-4C1F-43F5-B254-1261535E3EB1}" type="pres">
      <dgm:prSet presAssocID="{1BD15F1D-CD35-4637-AEE0-2D72FFBADFB3}" presName="childText" presStyleLbl="revTx" presStyleIdx="0" presStyleCnt="2">
        <dgm:presLayoutVars>
          <dgm:bulletEnabled val="1"/>
        </dgm:presLayoutVars>
      </dgm:prSet>
      <dgm:spPr/>
      <dgm:t>
        <a:bodyPr/>
        <a:lstStyle/>
        <a:p>
          <a:endParaRPr lang="en-US"/>
        </a:p>
      </dgm:t>
    </dgm:pt>
    <dgm:pt modelId="{230C9F5E-670A-482C-9778-0416F09ADCBE}" type="pres">
      <dgm:prSet presAssocID="{6B02D515-E5CF-4719-BB8D-25568ED308C0}" presName="parentText" presStyleLbl="node1" presStyleIdx="1" presStyleCnt="3" custScaleY="95442" custLinFactNeighborX="1250" custLinFactNeighborY="2789">
        <dgm:presLayoutVars>
          <dgm:chMax val="0"/>
          <dgm:bulletEnabled val="1"/>
        </dgm:presLayoutVars>
      </dgm:prSet>
      <dgm:spPr/>
      <dgm:t>
        <a:bodyPr/>
        <a:lstStyle/>
        <a:p>
          <a:endParaRPr lang="en-US"/>
        </a:p>
      </dgm:t>
    </dgm:pt>
    <dgm:pt modelId="{1C5D59E6-6147-4DE0-8A7F-5FFA5E1CE609}" type="pres">
      <dgm:prSet presAssocID="{6B02D515-E5CF-4719-BB8D-25568ED308C0}" presName="childText" presStyleLbl="revTx" presStyleIdx="1" presStyleCnt="2">
        <dgm:presLayoutVars>
          <dgm:bulletEnabled val="1"/>
        </dgm:presLayoutVars>
      </dgm:prSet>
      <dgm:spPr/>
      <dgm:t>
        <a:bodyPr/>
        <a:lstStyle/>
        <a:p>
          <a:endParaRPr lang="en-US"/>
        </a:p>
      </dgm:t>
    </dgm:pt>
    <dgm:pt modelId="{7C5271E3-3F58-40AF-9131-01C546C737D1}" type="pres">
      <dgm:prSet presAssocID="{1DD01BC8-2360-40BB-AF07-89347367E0B6}" presName="parentText" presStyleLbl="node1" presStyleIdx="2" presStyleCnt="3" custScaleY="58944">
        <dgm:presLayoutVars>
          <dgm:chMax val="0"/>
          <dgm:bulletEnabled val="1"/>
        </dgm:presLayoutVars>
      </dgm:prSet>
      <dgm:spPr/>
      <dgm:t>
        <a:bodyPr/>
        <a:lstStyle/>
        <a:p>
          <a:endParaRPr lang="en-US"/>
        </a:p>
      </dgm:t>
    </dgm:pt>
  </dgm:ptLst>
  <dgm:cxnLst>
    <dgm:cxn modelId="{982DE3D7-D304-4842-A2AC-BEB26157B1A9}" srcId="{6B02D515-E5CF-4719-BB8D-25568ED308C0}" destId="{66C22AAB-4351-4038-8A02-F26DD0D83DF7}" srcOrd="0" destOrd="0" parTransId="{90EF1241-5CFB-4215-8DDF-521552DA8272}" sibTransId="{6CB93708-F2E6-4F20-9E70-3E14EF74544D}"/>
    <dgm:cxn modelId="{7F3739CE-FE7F-4FBE-9E79-7F789C966831}" srcId="{701A8087-19BE-4F2A-810F-4C37418AF666}" destId="{6B02D515-E5CF-4719-BB8D-25568ED308C0}" srcOrd="1" destOrd="0" parTransId="{C40625F2-4A3A-424A-A782-ABD90FD6DCFA}" sibTransId="{DD807D83-D729-44F4-9783-AE55C516E846}"/>
    <dgm:cxn modelId="{89F87798-A652-4B11-8F48-CB9FE2BE413D}" srcId="{701A8087-19BE-4F2A-810F-4C37418AF666}" destId="{1BD15F1D-CD35-4637-AEE0-2D72FFBADFB3}" srcOrd="0" destOrd="0" parTransId="{8455AB1C-93A6-43D9-8002-6E11DFF25C96}" sibTransId="{38CEC5D9-14B5-4016-8ACB-715EAC4E11E3}"/>
    <dgm:cxn modelId="{E347DCC1-F674-463A-81D5-08223DB52670}" type="presOf" srcId="{701A8087-19BE-4F2A-810F-4C37418AF666}" destId="{AC5FCF08-89EA-4EBA-8F89-EE517C3E6221}" srcOrd="0" destOrd="0" presId="urn:microsoft.com/office/officeart/2005/8/layout/vList2"/>
    <dgm:cxn modelId="{4574AD93-9EAB-4015-B1A6-CBB45470363C}" type="presOf" srcId="{66C22AAB-4351-4038-8A02-F26DD0D83DF7}" destId="{1C5D59E6-6147-4DE0-8A7F-5FFA5E1CE609}" srcOrd="0" destOrd="0" presId="urn:microsoft.com/office/officeart/2005/8/layout/vList2"/>
    <dgm:cxn modelId="{1A35877F-F29A-4C85-AB42-C275A8D49E5C}" type="presOf" srcId="{1BD15F1D-CD35-4637-AEE0-2D72FFBADFB3}" destId="{A3D14625-B6A7-4A4E-BDC9-44C4BC6BE90E}" srcOrd="0" destOrd="0" presId="urn:microsoft.com/office/officeart/2005/8/layout/vList2"/>
    <dgm:cxn modelId="{8CB6F4D2-E0CD-4A2D-8FE4-00CC641931C2}" type="presOf" srcId="{1DD01BC8-2360-40BB-AF07-89347367E0B6}" destId="{7C5271E3-3F58-40AF-9131-01C546C737D1}" srcOrd="0" destOrd="0" presId="urn:microsoft.com/office/officeart/2005/8/layout/vList2"/>
    <dgm:cxn modelId="{C8183132-6EB1-43D5-BC66-95ACA26BA398}" srcId="{701A8087-19BE-4F2A-810F-4C37418AF666}" destId="{1DD01BC8-2360-40BB-AF07-89347367E0B6}" srcOrd="2" destOrd="0" parTransId="{407B7990-01B7-44D3-8FE6-263626434F46}" sibTransId="{E66400F7-D74F-41B0-A604-AFB14704E3FA}"/>
    <dgm:cxn modelId="{A1D04AB3-9556-4994-A789-96F4C31DD19A}" type="presOf" srcId="{6B02D515-E5CF-4719-BB8D-25568ED308C0}" destId="{230C9F5E-670A-482C-9778-0416F09ADCBE}" srcOrd="0" destOrd="0" presId="urn:microsoft.com/office/officeart/2005/8/layout/vList2"/>
    <dgm:cxn modelId="{26682C2B-E541-4331-9590-96C32825D87C}" srcId="{1BD15F1D-CD35-4637-AEE0-2D72FFBADFB3}" destId="{16493A93-6041-4A04-A825-3779B6109630}" srcOrd="0" destOrd="0" parTransId="{AF9F4EAA-BBB9-4798-B2A4-7C7DED353C49}" sibTransId="{586928FB-BF17-42D0-88B5-701DD15180C5}"/>
    <dgm:cxn modelId="{38AB0696-073B-4B07-AFC9-EBCC35448744}" type="presOf" srcId="{16493A93-6041-4A04-A825-3779B6109630}" destId="{183B9723-4C1F-43F5-B254-1261535E3EB1}" srcOrd="0" destOrd="0" presId="urn:microsoft.com/office/officeart/2005/8/layout/vList2"/>
    <dgm:cxn modelId="{7A3E65B9-C860-43C8-8C7D-4F5E3D39F61B}" type="presParOf" srcId="{AC5FCF08-89EA-4EBA-8F89-EE517C3E6221}" destId="{A3D14625-B6A7-4A4E-BDC9-44C4BC6BE90E}" srcOrd="0" destOrd="0" presId="urn:microsoft.com/office/officeart/2005/8/layout/vList2"/>
    <dgm:cxn modelId="{1C398B39-3CA2-4056-8BC0-17E924EDE1BF}" type="presParOf" srcId="{AC5FCF08-89EA-4EBA-8F89-EE517C3E6221}" destId="{183B9723-4C1F-43F5-B254-1261535E3EB1}" srcOrd="1" destOrd="0" presId="urn:microsoft.com/office/officeart/2005/8/layout/vList2"/>
    <dgm:cxn modelId="{8411CD87-4FC6-4762-8048-540ECDF5E11E}" type="presParOf" srcId="{AC5FCF08-89EA-4EBA-8F89-EE517C3E6221}" destId="{230C9F5E-670A-482C-9778-0416F09ADCBE}" srcOrd="2" destOrd="0" presId="urn:microsoft.com/office/officeart/2005/8/layout/vList2"/>
    <dgm:cxn modelId="{C8F044AB-6217-442F-B985-970BDF2A1ECD}" type="presParOf" srcId="{AC5FCF08-89EA-4EBA-8F89-EE517C3E6221}" destId="{1C5D59E6-6147-4DE0-8A7F-5FFA5E1CE609}" srcOrd="3" destOrd="0" presId="urn:microsoft.com/office/officeart/2005/8/layout/vList2"/>
    <dgm:cxn modelId="{2CAD18F1-60E9-47EE-B63F-89AA060675DB}" type="presParOf" srcId="{AC5FCF08-89EA-4EBA-8F89-EE517C3E6221}" destId="{7C5271E3-3F58-40AF-9131-01C546C737D1}" srcOrd="4"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B7CE10-E13E-4288-B923-30885DDE8C7B}" type="datetimeFigureOut">
              <a:rPr lang="en-US" smtClean="0"/>
              <a:pPr/>
              <a:t>7/20/2020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DEB834-3552-4801-B9B6-02E03D6737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DEB834-3552-4801-B9B6-02E03D6737D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7/20/2020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733800"/>
            <a:ext cx="7086600" cy="2438400"/>
          </a:xfrm>
        </p:spPr>
        <p:txBody>
          <a:bodyPr>
            <a:normAutofit fontScale="92500" lnSpcReduction="10000"/>
          </a:bodyPr>
          <a:lstStyle/>
          <a:p>
            <a:pPr algn="just"/>
            <a:r>
              <a:rPr lang="en-US" sz="2200" dirty="0" smtClean="0">
                <a:solidFill>
                  <a:srgbClr val="FF00FF"/>
                </a:solidFill>
                <a:latin typeface="Times New Roman" pitchFamily="18" charset="0"/>
                <a:cs typeface="Times New Roman" pitchFamily="18" charset="0"/>
              </a:rPr>
              <a:t>Name		:  </a:t>
            </a:r>
            <a:r>
              <a:rPr lang="en-US" sz="2200" b="1" dirty="0" smtClean="0">
                <a:latin typeface="Times New Roman" pitchFamily="18" charset="0"/>
                <a:cs typeface="Times New Roman" pitchFamily="18" charset="0"/>
              </a:rPr>
              <a:t>DR. R. MUTHULAKSHMI </a:t>
            </a:r>
          </a:p>
          <a:p>
            <a:pPr algn="just"/>
            <a:r>
              <a:rPr lang="en-US" sz="2200" dirty="0" smtClean="0">
                <a:solidFill>
                  <a:srgbClr val="FF00FF"/>
                </a:solidFill>
                <a:latin typeface="Times New Roman" pitchFamily="18" charset="0"/>
                <a:cs typeface="Times New Roman" pitchFamily="18" charset="0"/>
              </a:rPr>
              <a:t>Designation	:</a:t>
            </a:r>
            <a:r>
              <a:rPr lang="en-US" sz="2200" dirty="0" smtClean="0">
                <a:latin typeface="Times New Roman" pitchFamily="18" charset="0"/>
                <a:cs typeface="Times New Roman" pitchFamily="18" charset="0"/>
              </a:rPr>
              <a:t>  Guest Lecturer  </a:t>
            </a:r>
          </a:p>
          <a:p>
            <a:pPr algn="just"/>
            <a:r>
              <a:rPr lang="en-US" sz="2200" dirty="0" smtClean="0">
                <a:solidFill>
                  <a:srgbClr val="FF00FF"/>
                </a:solidFill>
                <a:latin typeface="Times New Roman" pitchFamily="18" charset="0"/>
                <a:cs typeface="Times New Roman" pitchFamily="18" charset="0"/>
              </a:rPr>
              <a:t>Institution	:  </a:t>
            </a:r>
            <a:r>
              <a:rPr lang="en-US" sz="2200" dirty="0" smtClean="0">
                <a:latin typeface="Times New Roman" pitchFamily="18" charset="0"/>
                <a:cs typeface="Times New Roman" pitchFamily="18" charset="0"/>
              </a:rPr>
              <a:t>Lady </a:t>
            </a:r>
            <a:r>
              <a:rPr lang="en-US" sz="2200" dirty="0" err="1" smtClean="0">
                <a:latin typeface="Times New Roman" pitchFamily="18" charset="0"/>
                <a:cs typeface="Times New Roman" pitchFamily="18" charset="0"/>
              </a:rPr>
              <a:t>Willingdon</a:t>
            </a:r>
            <a:r>
              <a:rPr lang="en-US" sz="2200" dirty="0" smtClean="0">
                <a:latin typeface="Times New Roman" pitchFamily="18" charset="0"/>
                <a:cs typeface="Times New Roman" pitchFamily="18" charset="0"/>
              </a:rPr>
              <a:t> Institute of Advanced   		                 Study in Education</a:t>
            </a:r>
          </a:p>
          <a:p>
            <a:pPr algn="just"/>
            <a:r>
              <a:rPr lang="en-US" sz="2200" dirty="0" smtClean="0">
                <a:solidFill>
                  <a:srgbClr val="FF00FF"/>
                </a:solidFill>
                <a:latin typeface="Times New Roman" pitchFamily="18" charset="0"/>
                <a:cs typeface="Times New Roman" pitchFamily="18" charset="0"/>
              </a:rPr>
              <a:t>Address		:  </a:t>
            </a:r>
            <a:r>
              <a:rPr lang="en-US" sz="2200" dirty="0" err="1" smtClean="0">
                <a:latin typeface="Times New Roman" pitchFamily="18" charset="0"/>
                <a:cs typeface="Times New Roman" pitchFamily="18" charset="0"/>
              </a:rPr>
              <a:t>Kamarajar</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Salai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Triplicane</a:t>
            </a:r>
            <a:r>
              <a:rPr lang="en-US" sz="2200" dirty="0" smtClean="0">
                <a:latin typeface="Times New Roman" pitchFamily="18" charset="0"/>
                <a:cs typeface="Times New Roman" pitchFamily="18" charset="0"/>
              </a:rPr>
              <a:t>, Chennai – 5</a:t>
            </a:r>
          </a:p>
          <a:p>
            <a:pPr algn="just"/>
            <a:r>
              <a:rPr lang="en-US" sz="2200" dirty="0" smtClean="0">
                <a:solidFill>
                  <a:srgbClr val="FF33CC"/>
                </a:solidFill>
                <a:latin typeface="Times New Roman" pitchFamily="18" charset="0"/>
                <a:cs typeface="Times New Roman" pitchFamily="18" charset="0"/>
              </a:rPr>
              <a:t>Course &amp; code 	:  </a:t>
            </a:r>
            <a:r>
              <a:rPr lang="en-US" sz="2200" dirty="0" err="1" smtClean="0">
                <a:latin typeface="Times New Roman" pitchFamily="18" charset="0"/>
                <a:cs typeface="Times New Roman" pitchFamily="18" charset="0"/>
              </a:rPr>
              <a:t>M.Ed</a:t>
            </a:r>
            <a:r>
              <a:rPr lang="en-US" sz="2200" dirty="0" smtClean="0">
                <a:latin typeface="Times New Roman" pitchFamily="18" charset="0"/>
                <a:cs typeface="Times New Roman" pitchFamily="18" charset="0"/>
              </a:rPr>
              <a:t> - SMTC </a:t>
            </a:r>
          </a:p>
          <a:p>
            <a:pPr algn="just"/>
            <a:r>
              <a:rPr lang="en-US" sz="2200" dirty="0" smtClean="0">
                <a:solidFill>
                  <a:srgbClr val="FF00FF"/>
                </a:solidFill>
                <a:latin typeface="Times New Roman" pitchFamily="18" charset="0"/>
                <a:cs typeface="Times New Roman" pitchFamily="18" charset="0"/>
              </a:rPr>
              <a:t>Unit /Topic	:  </a:t>
            </a:r>
            <a:r>
              <a:rPr lang="en-US" sz="2200" dirty="0" smtClean="0">
                <a:latin typeface="Times New Roman" pitchFamily="18" charset="0"/>
                <a:cs typeface="Times New Roman" pitchFamily="18" charset="0"/>
              </a:rPr>
              <a:t>V - Action Research Design    </a:t>
            </a:r>
          </a:p>
          <a:p>
            <a:endParaRPr lang="en-US" dirty="0"/>
          </a:p>
        </p:txBody>
      </p:sp>
      <p:sp>
        <p:nvSpPr>
          <p:cNvPr id="4" name="Title 1"/>
          <p:cNvSpPr>
            <a:spLocks noGrp="1"/>
          </p:cNvSpPr>
          <p:nvPr>
            <p:ph type="ctrTitle"/>
          </p:nvPr>
        </p:nvSpPr>
        <p:spPr>
          <a:xfrm>
            <a:off x="422275" y="304800"/>
            <a:ext cx="8229600" cy="1066800"/>
          </a:xfrm>
          <a:prstGeom prst="rect">
            <a:avLst/>
          </a:prstGeom>
        </p:spPr>
        <p:txBody>
          <a:bodyPr vert="horz" lIns="0" rIns="0" bIns="0" anchor="b">
            <a:normAutofit fontScale="90000"/>
          </a:bodyPr>
          <a:lstStyle/>
          <a:p>
            <a:r>
              <a:rPr lang="en-US" sz="2800" dirty="0" smtClean="0">
                <a:solidFill>
                  <a:srgbClr val="C00000"/>
                </a:solidFill>
                <a:latin typeface="Times New Roman" pitchFamily="18" charset="0"/>
                <a:cs typeface="Times New Roman" pitchFamily="18" charset="0"/>
              </a:rPr>
              <a:t>Creating e-learning portal </a:t>
            </a:r>
            <a:br>
              <a:rPr lang="en-US" sz="2800" dirty="0" smtClean="0">
                <a:solidFill>
                  <a:srgbClr val="C00000"/>
                </a:solidFill>
                <a:latin typeface="Times New Roman" pitchFamily="18" charset="0"/>
                <a:cs typeface="Times New Roman" pitchFamily="18" charset="0"/>
              </a:rPr>
            </a:br>
            <a:r>
              <a:rPr lang="en-US" sz="2800" dirty="0" smtClean="0">
                <a:solidFill>
                  <a:srgbClr val="C00000"/>
                </a:solidFill>
                <a:latin typeface="Times New Roman" pitchFamily="18" charset="0"/>
                <a:cs typeface="Times New Roman" pitchFamily="18" charset="0"/>
              </a:rPr>
              <a:t>in </a:t>
            </a:r>
            <a:br>
              <a:rPr lang="en-US" sz="2800" dirty="0" smtClean="0">
                <a:solidFill>
                  <a:srgbClr val="C00000"/>
                </a:solidFill>
                <a:latin typeface="Times New Roman" pitchFamily="18" charset="0"/>
                <a:cs typeface="Times New Roman" pitchFamily="18" charset="0"/>
              </a:rPr>
            </a:br>
            <a:r>
              <a:rPr lang="en-US" sz="2800" dirty="0" smtClean="0">
                <a:solidFill>
                  <a:srgbClr val="C00000"/>
                </a:solidFill>
                <a:latin typeface="Times New Roman" pitchFamily="18" charset="0"/>
                <a:cs typeface="Times New Roman" pitchFamily="18" charset="0"/>
              </a:rPr>
              <a:t>TAMIL NADU TEACHERS EDUCATION UNIVERSITY </a:t>
            </a:r>
            <a:endParaRPr lang="en-US" sz="2800" dirty="0">
              <a:solidFill>
                <a:srgbClr val="C00000"/>
              </a:solidFill>
              <a:latin typeface="Times New Roman" pitchFamily="18" charset="0"/>
              <a:cs typeface="Times New Roman" pitchFamily="18" charset="0"/>
            </a:endParaRPr>
          </a:p>
        </p:txBody>
      </p:sp>
      <p:pic>
        <p:nvPicPr>
          <p:cNvPr id="7" name="Picture 6" descr="E-Learning 2 - Copy.jpg"/>
          <p:cNvPicPr>
            <a:picLocks noChangeAspect="1"/>
          </p:cNvPicPr>
          <p:nvPr/>
        </p:nvPicPr>
        <p:blipFill>
          <a:blip r:embed="rId3" cstate="print"/>
          <a:stretch>
            <a:fillRect/>
          </a:stretch>
        </p:blipFill>
        <p:spPr>
          <a:xfrm>
            <a:off x="3276600" y="1600200"/>
            <a:ext cx="2743200" cy="1828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Autofit/>
          </a:bodyPr>
          <a:lstStyle/>
          <a:p>
            <a:r>
              <a:rPr lang="en-US" sz="2400" b="1" dirty="0" smtClean="0">
                <a:solidFill>
                  <a:srgbClr val="7030A0"/>
                </a:solidFill>
                <a:latin typeface="Times New Roman" pitchFamily="18" charset="0"/>
                <a:cs typeface="Times New Roman" pitchFamily="18" charset="0"/>
              </a:rPr>
              <a:t>Individual action </a:t>
            </a:r>
            <a:r>
              <a:rPr lang="en-US" sz="2400" b="1" dirty="0" smtClean="0">
                <a:solidFill>
                  <a:srgbClr val="7030A0"/>
                </a:solidFill>
                <a:latin typeface="Times New Roman" pitchFamily="18" charset="0"/>
                <a:cs typeface="Times New Roman" pitchFamily="18" charset="0"/>
              </a:rPr>
              <a:t>research design</a:t>
            </a:r>
            <a:endParaRPr lang="en-US" sz="2400" b="1" dirty="0" smtClean="0">
              <a:solidFill>
                <a:srgbClr val="7030A0"/>
              </a:solidFill>
              <a:latin typeface="Times New Roman" pitchFamily="18" charset="0"/>
              <a:cs typeface="Times New Roman" pitchFamily="18" charset="0"/>
            </a:endParaRPr>
          </a:p>
          <a:p>
            <a:pPr>
              <a:buNone/>
            </a:pPr>
            <a:r>
              <a:rPr lang="en-US" sz="2400" b="1" dirty="0" smtClean="0">
                <a:solidFill>
                  <a:srgbClr val="7030A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Individual action research is a research conducted by one person from the particular domain. This type of research is conducted to analyze and find solution to a specific task or problem.  </a:t>
            </a:r>
          </a:p>
          <a:p>
            <a:pPr algn="just"/>
            <a:r>
              <a:rPr lang="en-US" sz="2400" b="1" dirty="0" smtClean="0">
                <a:solidFill>
                  <a:srgbClr val="7030A0"/>
                </a:solidFill>
                <a:latin typeface="Times New Roman" pitchFamily="18" charset="0"/>
                <a:cs typeface="Times New Roman" pitchFamily="18" charset="0"/>
              </a:rPr>
              <a:t>Example (classroom)   </a:t>
            </a:r>
          </a:p>
          <a:p>
            <a:pPr algn="just">
              <a:buNone/>
            </a:pPr>
            <a:r>
              <a:rPr lang="en-US" sz="2400" b="1" dirty="0" smtClean="0">
                <a:latin typeface="Times New Roman" pitchFamily="18" charset="0"/>
                <a:cs typeface="Times New Roman" pitchFamily="18" charset="0"/>
              </a:rPr>
              <a:t>     Problem: </a:t>
            </a:r>
            <a:r>
              <a:rPr lang="en-US" sz="2400" dirty="0" smtClean="0">
                <a:latin typeface="Times New Roman" pitchFamily="18" charset="0"/>
                <a:cs typeface="Times New Roman" pitchFamily="18" charset="0"/>
              </a:rPr>
              <a:t>A study to find the effectiveness of using peer group learning in English Classroom </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Action: *. </a:t>
            </a:r>
            <a:r>
              <a:rPr lang="en-US" sz="2400" dirty="0" smtClean="0">
                <a:latin typeface="Times New Roman" pitchFamily="18" charset="0"/>
                <a:cs typeface="Times New Roman" pitchFamily="18" charset="0"/>
              </a:rPr>
              <a:t>One teacher performs by implementing strategies such as equalizing peer groups, identifying strength and weakness, allotting time, giving instruction followed by activities. </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After the action, the teacher analyses the results and find whether the peer group involvement improves learning  or not in English classroom. </a:t>
            </a:r>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lnSpcReduction="10000"/>
          </a:bodyPr>
          <a:lstStyle/>
          <a:p>
            <a:endParaRPr lang="en-US" sz="2200" b="1" dirty="0" smtClean="0">
              <a:solidFill>
                <a:srgbClr val="7030A0"/>
              </a:solidFill>
              <a:latin typeface="Times New Roman" pitchFamily="18" charset="0"/>
              <a:cs typeface="Times New Roman" pitchFamily="18" charset="0"/>
            </a:endParaRPr>
          </a:p>
          <a:p>
            <a:r>
              <a:rPr lang="en-US" sz="2400" b="1" dirty="0" smtClean="0">
                <a:solidFill>
                  <a:srgbClr val="7030A0"/>
                </a:solidFill>
                <a:latin typeface="Times New Roman" pitchFamily="18" charset="0"/>
                <a:cs typeface="Times New Roman" pitchFamily="18" charset="0"/>
              </a:rPr>
              <a:t>Collaborative action </a:t>
            </a:r>
            <a:r>
              <a:rPr lang="en-US" sz="2400" b="1" dirty="0" smtClean="0">
                <a:solidFill>
                  <a:srgbClr val="7030A0"/>
                </a:solidFill>
                <a:latin typeface="Times New Roman" pitchFamily="18" charset="0"/>
                <a:cs typeface="Times New Roman" pitchFamily="18" charset="0"/>
              </a:rPr>
              <a:t>research design</a:t>
            </a:r>
            <a:endParaRPr lang="en-US" sz="2400" b="1" dirty="0" smtClean="0">
              <a:solidFill>
                <a:srgbClr val="7030A0"/>
              </a:solidFill>
              <a:latin typeface="Times New Roman" pitchFamily="18" charset="0"/>
              <a:cs typeface="Times New Roman" pitchFamily="18" charset="0"/>
            </a:endParaRPr>
          </a:p>
          <a:p>
            <a:pPr algn="just">
              <a:buNone/>
            </a:pPr>
            <a:r>
              <a:rPr lang="en-US" sz="2400" b="1" dirty="0" smtClean="0">
                <a:solidFill>
                  <a:srgbClr val="7030A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Collaborative action research is a research that involves group work more than one people engaged to analyze the new task which is given to a group of students.   </a:t>
            </a:r>
          </a:p>
          <a:p>
            <a:pPr algn="just">
              <a:buFont typeface="Wingdings" pitchFamily="2" charset="2"/>
              <a:buChar char="q"/>
            </a:pPr>
            <a:r>
              <a:rPr lang="en-US" sz="2400" b="1" dirty="0" smtClean="0">
                <a:solidFill>
                  <a:srgbClr val="7030A0"/>
                </a:solidFill>
                <a:latin typeface="Times New Roman" pitchFamily="18" charset="0"/>
                <a:cs typeface="Times New Roman" pitchFamily="18" charset="0"/>
              </a:rPr>
              <a:t>Example </a:t>
            </a:r>
          </a:p>
          <a:p>
            <a:pPr algn="just">
              <a:buNone/>
            </a:pPr>
            <a:r>
              <a:rPr lang="en-US" sz="2400" dirty="0" smtClean="0">
                <a:solidFill>
                  <a:srgbClr val="7030A0"/>
                </a:solidFill>
                <a:latin typeface="Times New Roman" pitchFamily="18" charset="0"/>
                <a:cs typeface="Times New Roman" pitchFamily="18" charset="0"/>
              </a:rPr>
              <a:t>      </a:t>
            </a:r>
            <a:r>
              <a:rPr lang="en-US" sz="2400" b="1" dirty="0" smtClean="0">
                <a:latin typeface="Times New Roman" pitchFamily="18" charset="0"/>
                <a:cs typeface="Times New Roman" pitchFamily="18" charset="0"/>
              </a:rPr>
              <a:t>Problem:  </a:t>
            </a:r>
            <a:r>
              <a:rPr lang="en-US" sz="2400" dirty="0" smtClean="0">
                <a:latin typeface="Times New Roman" pitchFamily="18" charset="0"/>
                <a:cs typeface="Times New Roman" pitchFamily="18" charset="0"/>
              </a:rPr>
              <a:t>A study to find the impact in conducting the online objective test on sixth standard students </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Action:  *. </a:t>
            </a:r>
            <a:r>
              <a:rPr lang="en-US" sz="2400" dirty="0" smtClean="0">
                <a:latin typeface="Times New Roman" pitchFamily="18" charset="0"/>
                <a:cs typeface="Times New Roman" pitchFamily="18" charset="0"/>
              </a:rPr>
              <a:t>Head Master, administrators and teachers who are handling sixth standard involves in implementing the online objective test by using online platform that has to be proper usage of technology and identifying the level of interest of the students      </a:t>
            </a:r>
          </a:p>
          <a:p>
            <a:pPr algn="just">
              <a:buNone/>
            </a:pPr>
            <a:r>
              <a:rPr lang="en-US" sz="2400" dirty="0" smtClean="0">
                <a:solidFill>
                  <a:srgbClr val="7030A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 After implementing the program the results are analyzed by them and find whether online platform possible to conduct objective test for sixth standard students. </a:t>
            </a:r>
            <a:endParaRPr lang="en-US" sz="2400" b="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r>
              <a:rPr lang="en-US" sz="2400" b="1" dirty="0" smtClean="0">
                <a:solidFill>
                  <a:srgbClr val="7030A0"/>
                </a:solidFill>
                <a:latin typeface="Times New Roman" pitchFamily="18" charset="0"/>
                <a:cs typeface="Times New Roman" pitchFamily="18" charset="0"/>
              </a:rPr>
              <a:t>School -wide action </a:t>
            </a:r>
            <a:r>
              <a:rPr lang="en-US" sz="2400" b="1" dirty="0" smtClean="0">
                <a:solidFill>
                  <a:srgbClr val="7030A0"/>
                </a:solidFill>
                <a:latin typeface="Times New Roman" pitchFamily="18" charset="0"/>
                <a:cs typeface="Times New Roman" pitchFamily="18" charset="0"/>
              </a:rPr>
              <a:t>research design   </a:t>
            </a:r>
            <a:endParaRPr lang="en-US" sz="2400" b="1" dirty="0" smtClean="0">
              <a:solidFill>
                <a:srgbClr val="7030A0"/>
              </a:solidFill>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Generally the scope of action research is vital in school environment to find a problem associated with an entire school. School-wide action research is a research conducted by staffs together to study the problem. </a:t>
            </a:r>
          </a:p>
          <a:p>
            <a:pPr algn="just">
              <a:buFont typeface="Wingdings" pitchFamily="2" charset="2"/>
              <a:buChar char="q"/>
            </a:pPr>
            <a:r>
              <a:rPr lang="en-US" sz="2400" b="1" dirty="0" smtClean="0">
                <a:solidFill>
                  <a:srgbClr val="7030A0"/>
                </a:solidFill>
                <a:latin typeface="Times New Roman" pitchFamily="18" charset="0"/>
                <a:cs typeface="Times New Roman" pitchFamily="18" charset="0"/>
              </a:rPr>
              <a:t>Example </a:t>
            </a:r>
          </a:p>
          <a:p>
            <a:pPr algn="just">
              <a:buNone/>
            </a:pPr>
            <a:r>
              <a:rPr lang="en-US" sz="2400" b="1" dirty="0" smtClean="0">
                <a:latin typeface="Times New Roman" pitchFamily="18" charset="0"/>
                <a:cs typeface="Times New Roman" pitchFamily="18" charset="0"/>
              </a:rPr>
              <a:t>     Problem: </a:t>
            </a:r>
            <a:r>
              <a:rPr lang="en-US" sz="2400" dirty="0" smtClean="0">
                <a:latin typeface="Times New Roman" pitchFamily="18" charset="0"/>
                <a:cs typeface="Times New Roman" pitchFamily="18" charset="0"/>
              </a:rPr>
              <a:t>A study to find the cooperation between parents and teachers.</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Action: *. </a:t>
            </a:r>
            <a:r>
              <a:rPr lang="en-US" sz="2400" dirty="0" smtClean="0">
                <a:latin typeface="Times New Roman" pitchFamily="18" charset="0"/>
                <a:cs typeface="Times New Roman" pitchFamily="18" charset="0"/>
              </a:rPr>
              <a:t>The staff, parents and higher authority of Parent-teacher association works together by analyzing the problem includes adequate meeting, funds, students performance.   </a:t>
            </a:r>
          </a:p>
          <a:p>
            <a:pPr algn="just">
              <a:buNone/>
            </a:pPr>
            <a:r>
              <a:rPr lang="en-US" sz="2400" b="1" dirty="0" smtClean="0">
                <a:latin typeface="Times New Roman" pitchFamily="18" charset="0"/>
                <a:cs typeface="Times New Roman" pitchFamily="18" charset="0"/>
              </a:rPr>
              <a:t>                     *. </a:t>
            </a:r>
            <a:r>
              <a:rPr lang="en-US" sz="2400" dirty="0" smtClean="0">
                <a:latin typeface="Times New Roman" pitchFamily="18" charset="0"/>
                <a:cs typeface="Times New Roman" pitchFamily="18" charset="0"/>
              </a:rPr>
              <a:t>After the action they decides how to correct the problem using proper discussion.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a:bodyPr>
          <a:lstStyle/>
          <a:p>
            <a:r>
              <a:rPr lang="en-US" sz="2400" b="1" dirty="0" smtClean="0">
                <a:solidFill>
                  <a:srgbClr val="7030A0"/>
                </a:solidFill>
                <a:latin typeface="Times New Roman" pitchFamily="18" charset="0"/>
                <a:cs typeface="Times New Roman" pitchFamily="18" charset="0"/>
              </a:rPr>
              <a:t>District-wide action research </a:t>
            </a:r>
            <a:r>
              <a:rPr lang="en-US" sz="2400" b="1" dirty="0" smtClean="0">
                <a:solidFill>
                  <a:srgbClr val="7030A0"/>
                </a:solidFill>
                <a:latin typeface="Times New Roman" pitchFamily="18" charset="0"/>
                <a:cs typeface="Times New Roman" pitchFamily="18" charset="0"/>
              </a:rPr>
              <a:t>design </a:t>
            </a:r>
            <a:endParaRPr lang="en-US" sz="2400" b="1" dirty="0" smtClean="0">
              <a:solidFill>
                <a:srgbClr val="7030A0"/>
              </a:solidFill>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District-wide action research is a research conducted for an entire school district to address the organizational problems within the district and it comes in community based research.</a:t>
            </a:r>
          </a:p>
          <a:p>
            <a:pPr algn="just">
              <a:buFont typeface="Wingdings" pitchFamily="2" charset="2"/>
              <a:buChar char="q"/>
            </a:pPr>
            <a:r>
              <a:rPr lang="en-US" sz="2400" b="1" dirty="0" smtClean="0">
                <a:solidFill>
                  <a:srgbClr val="7030A0"/>
                </a:solidFill>
                <a:latin typeface="Times New Roman" pitchFamily="18" charset="0"/>
                <a:cs typeface="Times New Roman" pitchFamily="18" charset="0"/>
              </a:rPr>
              <a:t>Example</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Problem: </a:t>
            </a:r>
            <a:r>
              <a:rPr lang="en-US" sz="2400" dirty="0" smtClean="0">
                <a:latin typeface="Times New Roman" pitchFamily="18" charset="0"/>
                <a:cs typeface="Times New Roman" pitchFamily="18" charset="0"/>
              </a:rPr>
              <a:t>A study to address the issues related to district level sports competition.</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Action : </a:t>
            </a:r>
            <a:r>
              <a:rPr lang="en-US" sz="2400" dirty="0" smtClean="0">
                <a:latin typeface="Times New Roman" pitchFamily="18" charset="0"/>
                <a:cs typeface="Times New Roman" pitchFamily="18" charset="0"/>
              </a:rPr>
              <a:t>*. Relevant staff from each school involves in finding the issues related to how to select the students, funds, getting permission from district collector and transport</a:t>
            </a:r>
          </a:p>
          <a:p>
            <a:pPr algn="just">
              <a:buNone/>
            </a:pPr>
            <a:r>
              <a:rPr lang="en-US" sz="2400" dirty="0" smtClean="0">
                <a:latin typeface="Times New Roman" pitchFamily="18" charset="0"/>
                <a:cs typeface="Times New Roman" pitchFamily="18" charset="0"/>
              </a:rPr>
              <a:t>                      *. After addressing the issues they works together in finding the ways to improve the positive climate among their organizations.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pPr>
              <a:buNone/>
            </a:pPr>
            <a:r>
              <a:rPr lang="en-US" sz="2400" b="1" dirty="0" smtClean="0">
                <a:solidFill>
                  <a:srgbClr val="7030A0"/>
                </a:solidFill>
                <a:latin typeface="Times New Roman" pitchFamily="18" charset="0"/>
                <a:cs typeface="Times New Roman" pitchFamily="18" charset="0"/>
              </a:rPr>
              <a:t>Key Characteristics of Action Research </a:t>
            </a:r>
          </a:p>
          <a:p>
            <a:pPr algn="just">
              <a:buFont typeface="Wingdings" pitchFamily="2" charset="2"/>
              <a:buChar char="q"/>
            </a:pPr>
            <a:r>
              <a:rPr lang="en-US" sz="2400" dirty="0" smtClean="0">
                <a:latin typeface="Times New Roman" pitchFamily="18" charset="0"/>
                <a:cs typeface="Times New Roman" pitchFamily="18" charset="0"/>
              </a:rPr>
              <a:t>It is a dynamic, objective and cyclic process </a:t>
            </a:r>
          </a:p>
          <a:p>
            <a:pPr algn="just">
              <a:buFont typeface="Wingdings" pitchFamily="2" charset="2"/>
              <a:buChar char="q"/>
            </a:pPr>
            <a:r>
              <a:rPr lang="en-US" sz="2400" dirty="0" smtClean="0">
                <a:latin typeface="Times New Roman" pitchFamily="18" charset="0"/>
                <a:cs typeface="Times New Roman" pitchFamily="18" charset="0"/>
              </a:rPr>
              <a:t>Active engagement is possible</a:t>
            </a:r>
          </a:p>
          <a:p>
            <a:pPr algn="just">
              <a:buFont typeface="Wingdings" pitchFamily="2" charset="2"/>
              <a:buChar char="q"/>
            </a:pPr>
            <a:r>
              <a:rPr lang="en-US" sz="2400" dirty="0" smtClean="0">
                <a:latin typeface="Times New Roman" pitchFamily="18" charset="0"/>
                <a:cs typeface="Times New Roman" pitchFamily="18" charset="0"/>
              </a:rPr>
              <a:t>Adopting scientific steps is relevant  </a:t>
            </a:r>
          </a:p>
          <a:p>
            <a:pPr algn="just">
              <a:buFont typeface="Wingdings" pitchFamily="2" charset="2"/>
              <a:buChar char="q"/>
            </a:pPr>
            <a:r>
              <a:rPr lang="en-US" sz="2400" dirty="0" smtClean="0">
                <a:latin typeface="Times New Roman" pitchFamily="18" charset="0"/>
                <a:cs typeface="Times New Roman" pitchFamily="18" charset="0"/>
              </a:rPr>
              <a:t>It is a collaborative process</a:t>
            </a:r>
          </a:p>
          <a:p>
            <a:pPr algn="just">
              <a:buFont typeface="Wingdings" pitchFamily="2" charset="2"/>
              <a:buChar char="q"/>
            </a:pPr>
            <a:r>
              <a:rPr lang="en-US" sz="2400" dirty="0" smtClean="0">
                <a:latin typeface="Times New Roman" pitchFamily="18" charset="0"/>
                <a:cs typeface="Times New Roman" pitchFamily="18" charset="0"/>
              </a:rPr>
              <a:t>It uses the techniques of research systematically </a:t>
            </a:r>
          </a:p>
          <a:p>
            <a:pPr algn="just">
              <a:buFont typeface="Wingdings" pitchFamily="2" charset="2"/>
              <a:buChar char="q"/>
            </a:pPr>
            <a:r>
              <a:rPr lang="en-US" sz="2400" dirty="0" smtClean="0">
                <a:latin typeface="Times New Roman" pitchFamily="18" charset="0"/>
                <a:cs typeface="Times New Roman" pitchFamily="18" charset="0"/>
              </a:rPr>
              <a:t>Application oriented action is involved  </a:t>
            </a:r>
          </a:p>
          <a:p>
            <a:pPr algn="just">
              <a:buFont typeface="Wingdings" pitchFamily="2" charset="2"/>
              <a:buChar char="q"/>
            </a:pPr>
            <a:r>
              <a:rPr lang="en-US" sz="2400" dirty="0" smtClean="0">
                <a:latin typeface="Times New Roman" pitchFamily="18" charset="0"/>
                <a:cs typeface="Times New Roman" pitchFamily="18" charset="0"/>
              </a:rPr>
              <a:t>The academician and researcher’s  own practices is applied </a:t>
            </a:r>
          </a:p>
          <a:p>
            <a:pPr algn="just">
              <a:buFont typeface="Wingdings" pitchFamily="2" charset="2"/>
              <a:buChar char="q"/>
            </a:pPr>
            <a:r>
              <a:rPr lang="en-US" sz="2400" dirty="0" smtClean="0">
                <a:latin typeface="Times New Roman" pitchFamily="18" charset="0"/>
                <a:cs typeface="Times New Roman" pitchFamily="18" charset="0"/>
              </a:rPr>
              <a:t>It establishes positive rapport between teachers, administrators , students and academicians.</a:t>
            </a:r>
          </a:p>
          <a:p>
            <a:pPr algn="just">
              <a:buFont typeface="Wingdings" pitchFamily="2" charset="2"/>
              <a:buChar char="q"/>
            </a:pPr>
            <a:r>
              <a:rPr lang="en-US" sz="2400" dirty="0" smtClean="0">
                <a:latin typeface="Times New Roman" pitchFamily="18" charset="0"/>
                <a:cs typeface="Times New Roman" pitchFamily="18" charset="0"/>
              </a:rPr>
              <a:t>It has continuous evaluation   </a:t>
            </a:r>
          </a:p>
          <a:p>
            <a:pPr algn="just">
              <a:buFont typeface="Wingdings" pitchFamily="2" charset="2"/>
              <a:buChar char="q"/>
            </a:pPr>
            <a:r>
              <a:rPr lang="en-US" sz="2400" dirty="0" smtClean="0">
                <a:latin typeface="Times New Roman" pitchFamily="18" charset="0"/>
                <a:cs typeface="Times New Roman" pitchFamily="18" charset="0"/>
              </a:rPr>
              <a:t>It enhances new ideas to examine in actions </a:t>
            </a:r>
          </a:p>
          <a:p>
            <a:pPr algn="just">
              <a:buFont typeface="Wingdings" pitchFamily="2" charset="2"/>
              <a:buChar char="q"/>
            </a:pPr>
            <a:r>
              <a:rPr lang="en-US" sz="2400" dirty="0" smtClean="0">
                <a:latin typeface="Times New Roman" pitchFamily="18" charset="0"/>
                <a:cs typeface="Times New Roman" pitchFamily="18" charset="0"/>
              </a:rPr>
              <a:t>It is a short term researcher process. </a:t>
            </a:r>
            <a:endParaRPr lang="en-US"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a:buNone/>
            </a:pPr>
            <a:r>
              <a:rPr lang="en-US" sz="2400" b="1" dirty="0" smtClean="0">
                <a:solidFill>
                  <a:srgbClr val="7030A0"/>
                </a:solidFill>
                <a:latin typeface="Times New Roman" pitchFamily="18" charset="0"/>
                <a:cs typeface="Times New Roman" pitchFamily="18" charset="0"/>
              </a:rPr>
              <a:t>Steps in </a:t>
            </a:r>
            <a:r>
              <a:rPr lang="en-US" sz="2400" b="1" dirty="0" smtClean="0">
                <a:solidFill>
                  <a:srgbClr val="7030A0"/>
                </a:solidFill>
                <a:latin typeface="Times New Roman" pitchFamily="18" charset="0"/>
                <a:cs typeface="Times New Roman" pitchFamily="18" charset="0"/>
              </a:rPr>
              <a:t>conducting Action </a:t>
            </a:r>
            <a:r>
              <a:rPr lang="en-US" sz="2400" b="1" dirty="0" smtClean="0">
                <a:solidFill>
                  <a:srgbClr val="7030A0"/>
                </a:solidFill>
                <a:latin typeface="Times New Roman" pitchFamily="18" charset="0"/>
                <a:cs typeface="Times New Roman" pitchFamily="18" charset="0"/>
              </a:rPr>
              <a:t>Research</a:t>
            </a:r>
          </a:p>
          <a:p>
            <a:pPr>
              <a:buNone/>
            </a:pPr>
            <a:r>
              <a:rPr lang="en-US" b="1" dirty="0" smtClean="0">
                <a:solidFill>
                  <a:srgbClr val="7030A0"/>
                </a:solidFill>
              </a:rPr>
              <a:t>    </a:t>
            </a:r>
            <a:r>
              <a:rPr lang="en-US" sz="2400" dirty="0" smtClean="0">
                <a:latin typeface="Times New Roman" pitchFamily="18" charset="0"/>
                <a:cs typeface="Times New Roman" pitchFamily="18" charset="0"/>
              </a:rPr>
              <a:t>The following necessary steps can be carried out to do action research. </a:t>
            </a:r>
          </a:p>
          <a:p>
            <a:pPr>
              <a:buNone/>
            </a:pPr>
            <a:endParaRPr lang="en-US" b="1" dirty="0" smtClean="0">
              <a:solidFill>
                <a:srgbClr val="7030A0"/>
              </a:solidFill>
            </a:endParaRPr>
          </a:p>
          <a:p>
            <a:pPr>
              <a:buNone/>
            </a:pPr>
            <a:endParaRPr lang="en-US" dirty="0" smtClean="0"/>
          </a:p>
          <a:p>
            <a:pPr>
              <a:buNone/>
            </a:pPr>
            <a:endParaRPr lang="en-US" dirty="0" smtClean="0"/>
          </a:p>
          <a:p>
            <a:pPr>
              <a:buNone/>
            </a:pPr>
            <a:endParaRPr lang="en-US" dirty="0" smtClean="0"/>
          </a:p>
          <a:p>
            <a:pPr>
              <a:buNone/>
            </a:pPr>
            <a:r>
              <a:rPr lang="en-US" dirty="0" smtClean="0"/>
              <a:t>                                 </a:t>
            </a:r>
            <a:r>
              <a:rPr lang="en-US" sz="2400" b="1" dirty="0" smtClean="0">
                <a:latin typeface="Times New Roman" pitchFamily="18" charset="0"/>
                <a:cs typeface="Times New Roman" pitchFamily="18" charset="0"/>
              </a:rPr>
              <a:t>Action Research </a:t>
            </a:r>
          </a:p>
          <a:p>
            <a:pPr>
              <a:buNone/>
            </a:pPr>
            <a:r>
              <a:rPr lang="en-US" sz="2400" b="1" dirty="0" smtClean="0">
                <a:latin typeface="Times New Roman" pitchFamily="18" charset="0"/>
                <a:cs typeface="Times New Roman" pitchFamily="18" charset="0"/>
              </a:rPr>
              <a:t>                                                Cycle</a:t>
            </a:r>
            <a:endParaRPr lang="en-US" sz="2400" b="1" dirty="0">
              <a:latin typeface="Times New Roman" pitchFamily="18" charset="0"/>
              <a:cs typeface="Times New Roman" pitchFamily="18" charset="0"/>
            </a:endParaRPr>
          </a:p>
        </p:txBody>
      </p:sp>
      <p:sp>
        <p:nvSpPr>
          <p:cNvPr id="5" name="Oval 4"/>
          <p:cNvSpPr/>
          <p:nvPr/>
        </p:nvSpPr>
        <p:spPr>
          <a:xfrm>
            <a:off x="5562600" y="2590800"/>
            <a:ext cx="31242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Listing the probable causes of the problem </a:t>
            </a:r>
            <a:endParaRPr lang="en-US" dirty="0"/>
          </a:p>
        </p:txBody>
      </p:sp>
      <p:sp>
        <p:nvSpPr>
          <p:cNvPr id="6" name="Oval 5"/>
          <p:cNvSpPr/>
          <p:nvPr/>
        </p:nvSpPr>
        <p:spPr>
          <a:xfrm>
            <a:off x="2971800" y="6019800"/>
            <a:ext cx="25146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Action </a:t>
            </a:r>
            <a:r>
              <a:rPr lang="en-US" dirty="0" err="1" smtClean="0"/>
              <a:t>Programme</a:t>
            </a:r>
            <a:r>
              <a:rPr lang="en-US" dirty="0" smtClean="0"/>
              <a:t> </a:t>
            </a:r>
            <a:endParaRPr lang="en-US" dirty="0"/>
          </a:p>
        </p:txBody>
      </p:sp>
      <p:sp>
        <p:nvSpPr>
          <p:cNvPr id="7" name="Oval 6"/>
          <p:cNvSpPr/>
          <p:nvPr/>
        </p:nvSpPr>
        <p:spPr>
          <a:xfrm>
            <a:off x="152400" y="2514600"/>
            <a:ext cx="3124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Follow- up and Communicating the findings to others </a:t>
            </a:r>
            <a:endParaRPr lang="en-US" dirty="0"/>
          </a:p>
        </p:txBody>
      </p:sp>
      <p:sp>
        <p:nvSpPr>
          <p:cNvPr id="8" name="Oval 7"/>
          <p:cNvSpPr/>
          <p:nvPr/>
        </p:nvSpPr>
        <p:spPr>
          <a:xfrm>
            <a:off x="2971800" y="1219200"/>
            <a:ext cx="3048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Identification of the problem </a:t>
            </a:r>
            <a:endParaRPr lang="en-US" dirty="0"/>
          </a:p>
        </p:txBody>
      </p:sp>
      <p:sp>
        <p:nvSpPr>
          <p:cNvPr id="9" name="Oval 8"/>
          <p:cNvSpPr/>
          <p:nvPr/>
        </p:nvSpPr>
        <p:spPr>
          <a:xfrm>
            <a:off x="5867400" y="4572000"/>
            <a:ext cx="31242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Analyze the causes and formulation of action hypothesis </a:t>
            </a:r>
            <a:endParaRPr lang="en-US" dirty="0"/>
          </a:p>
        </p:txBody>
      </p:sp>
      <p:sp>
        <p:nvSpPr>
          <p:cNvPr id="10" name="Oval 9"/>
          <p:cNvSpPr/>
          <p:nvPr/>
        </p:nvSpPr>
        <p:spPr>
          <a:xfrm>
            <a:off x="381000" y="4648200"/>
            <a:ext cx="24384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Evaluation of the action </a:t>
            </a:r>
            <a:r>
              <a:rPr lang="en-US" dirty="0" err="1" smtClean="0"/>
              <a:t>programme</a:t>
            </a:r>
            <a:r>
              <a:rPr lang="en-US" dirty="0" smtClean="0"/>
              <a:t> </a:t>
            </a:r>
            <a:endParaRPr lang="en-US" dirty="0"/>
          </a:p>
        </p:txBody>
      </p:sp>
      <p:cxnSp>
        <p:nvCxnSpPr>
          <p:cNvPr id="18" name="Straight Arrow Connector 17"/>
          <p:cNvCxnSpPr/>
          <p:nvPr/>
        </p:nvCxnSpPr>
        <p:spPr>
          <a:xfrm>
            <a:off x="6248400" y="1828800"/>
            <a:ext cx="685800" cy="609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7696200" y="3962400"/>
            <a:ext cx="914400" cy="304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057400" y="1676400"/>
            <a:ext cx="800100" cy="685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flipV="1">
            <a:off x="5638800" y="5867400"/>
            <a:ext cx="1066800" cy="457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981200" y="5867400"/>
            <a:ext cx="838200" cy="304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838200" y="4114800"/>
            <a:ext cx="762000" cy="152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r>
              <a:rPr lang="en-US" sz="2400" b="1" dirty="0" smtClean="0">
                <a:solidFill>
                  <a:srgbClr val="FF0000"/>
                </a:solidFill>
                <a:latin typeface="Times New Roman" pitchFamily="18" charset="0"/>
                <a:cs typeface="Times New Roman" pitchFamily="18" charset="0"/>
              </a:rPr>
              <a:t>Step – 1</a:t>
            </a:r>
          </a:p>
          <a:p>
            <a:pPr algn="just">
              <a:buNone/>
            </a:pPr>
            <a:r>
              <a:rPr lang="en-US" sz="2400" b="1" dirty="0" smtClean="0">
                <a:solidFill>
                  <a:srgbClr val="7030A0"/>
                </a:solidFill>
                <a:latin typeface="Times New Roman" pitchFamily="18" charset="0"/>
                <a:cs typeface="Times New Roman" pitchFamily="18" charset="0"/>
              </a:rPr>
              <a:t>Identification of the problem </a:t>
            </a:r>
          </a:p>
          <a:p>
            <a:pPr algn="just">
              <a:buNone/>
            </a:pPr>
            <a:r>
              <a:rPr lang="en-US" sz="2400" dirty="0" smtClean="0">
                <a:latin typeface="Times New Roman" pitchFamily="18" charset="0"/>
                <a:cs typeface="Times New Roman" pitchFamily="18" charset="0"/>
              </a:rPr>
              <a:t>             The problem should be properly defined, classified and verified so that an appropriate strategies can be applied. Practicability and feasibility to identify the problem is to be considered.</a:t>
            </a:r>
          </a:p>
          <a:p>
            <a:pPr algn="just">
              <a:buNone/>
            </a:pPr>
            <a:r>
              <a:rPr lang="en-US" sz="2400" b="1" dirty="0" smtClean="0">
                <a:latin typeface="Times New Roman" pitchFamily="18" charset="0"/>
                <a:cs typeface="Times New Roman" pitchFamily="18" charset="0"/>
              </a:rPr>
              <a:t>Example:</a:t>
            </a:r>
            <a:r>
              <a:rPr lang="en-US" sz="2400" dirty="0" smtClean="0">
                <a:latin typeface="Times New Roman" pitchFamily="18" charset="0"/>
                <a:cs typeface="Times New Roman" pitchFamily="18" charset="0"/>
              </a:rPr>
              <a:t> The problem inside the school environment is flexible for the school teacher. </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To find the reason why students are making noise when the teacher teaching grammar.        </a:t>
            </a:r>
          </a:p>
          <a:p>
            <a:pPr algn="just">
              <a:buFont typeface="Wingdings" pitchFamily="2" charset="2"/>
              <a:buChar char="q"/>
            </a:pPr>
            <a:r>
              <a:rPr lang="en-US" sz="2400" b="1" dirty="0" smtClean="0">
                <a:solidFill>
                  <a:srgbClr val="FF0000"/>
                </a:solidFill>
                <a:latin typeface="Times New Roman" pitchFamily="18" charset="0"/>
                <a:cs typeface="Times New Roman" pitchFamily="18" charset="0"/>
              </a:rPr>
              <a:t>Step – 2</a:t>
            </a:r>
          </a:p>
          <a:p>
            <a:pPr algn="just">
              <a:buNone/>
            </a:pPr>
            <a:r>
              <a:rPr lang="en-US" sz="2400" b="1" dirty="0" smtClean="0">
                <a:solidFill>
                  <a:srgbClr val="7030A0"/>
                </a:solidFill>
                <a:latin typeface="Times New Roman" pitchFamily="18" charset="0"/>
                <a:cs typeface="Times New Roman" pitchFamily="18" charset="0"/>
              </a:rPr>
              <a:t>Listing the probable causes of the problem</a:t>
            </a:r>
          </a:p>
          <a:p>
            <a:pPr algn="just">
              <a:buNone/>
            </a:pPr>
            <a:r>
              <a:rPr lang="en-US" sz="2400" dirty="0" smtClean="0">
                <a:latin typeface="Times New Roman" pitchFamily="18" charset="0"/>
                <a:cs typeface="Times New Roman" pitchFamily="18" charset="0"/>
              </a:rPr>
              <a:t>        The discussion may be held with experts form various domains to  study the causes inside the problem and properly listed.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6080760"/>
          </a:xfrm>
        </p:spPr>
        <p:txBody>
          <a:bodyPr>
            <a:noAutofit/>
          </a:bodyPr>
          <a:lstStyle/>
          <a:p>
            <a:pPr algn="just">
              <a:buNone/>
            </a:pPr>
            <a:r>
              <a:rPr lang="en-US" sz="2200" b="1" dirty="0" smtClean="0">
                <a:latin typeface="Times New Roman" pitchFamily="18" charset="0"/>
                <a:cs typeface="Times New Roman" pitchFamily="18" charset="0"/>
              </a:rPr>
              <a:t>Example:</a:t>
            </a:r>
          </a:p>
          <a:p>
            <a:pPr algn="just">
              <a:buNone/>
            </a:pPr>
            <a:r>
              <a:rPr lang="en-US" sz="2200" dirty="0" smtClean="0">
                <a:latin typeface="Times New Roman" pitchFamily="18" charset="0"/>
                <a:cs typeface="Times New Roman" pitchFamily="18" charset="0"/>
              </a:rPr>
              <a:t>      To find the reason, why students are making noise when the teacher teaching grammar.</a:t>
            </a:r>
            <a:r>
              <a:rPr lang="en-US" sz="2200" b="1" dirty="0" smtClean="0">
                <a:latin typeface="Times New Roman" pitchFamily="18" charset="0"/>
                <a:cs typeface="Times New Roman" pitchFamily="18" charset="0"/>
              </a:rPr>
              <a:t>     </a:t>
            </a:r>
          </a:p>
          <a:p>
            <a:pPr algn="just">
              <a:buNone/>
            </a:pPr>
            <a:r>
              <a:rPr lang="en-US" sz="2200" dirty="0" smtClean="0">
                <a:latin typeface="Times New Roman" pitchFamily="18" charset="0"/>
                <a:cs typeface="Times New Roman" pitchFamily="18" charset="0"/>
              </a:rPr>
              <a:t>      The possible causes for the above problem may be as follows, </a:t>
            </a:r>
          </a:p>
          <a:p>
            <a:pPr lvl="8" algn="just">
              <a:buFont typeface="Wingdings" pitchFamily="2" charset="2"/>
              <a:buChar char="Ø"/>
            </a:pPr>
            <a:r>
              <a:rPr lang="en-US" sz="2200" dirty="0" smtClean="0">
                <a:latin typeface="Times New Roman" pitchFamily="18" charset="0"/>
                <a:cs typeface="Times New Roman" pitchFamily="18" charset="0"/>
              </a:rPr>
              <a:t>afraid of second language </a:t>
            </a:r>
          </a:p>
          <a:p>
            <a:pPr lvl="8" algn="just">
              <a:buFont typeface="Wingdings" pitchFamily="2" charset="2"/>
              <a:buChar char="Ø"/>
            </a:pPr>
            <a:r>
              <a:rPr lang="en-US" sz="2200" dirty="0" smtClean="0">
                <a:latin typeface="Times New Roman" pitchFamily="18" charset="0"/>
                <a:cs typeface="Times New Roman" pitchFamily="18" charset="0"/>
              </a:rPr>
              <a:t> illiterate parents </a:t>
            </a:r>
          </a:p>
          <a:p>
            <a:pPr lvl="8" algn="just">
              <a:buFont typeface="Wingdings" pitchFamily="2" charset="2"/>
              <a:buChar char="Ø"/>
            </a:pPr>
            <a:r>
              <a:rPr lang="en-US" sz="2200" dirty="0" smtClean="0">
                <a:latin typeface="Times New Roman" pitchFamily="18" charset="0"/>
                <a:cs typeface="Times New Roman" pitchFamily="18" charset="0"/>
              </a:rPr>
              <a:t>lack of regular practice </a:t>
            </a:r>
          </a:p>
          <a:p>
            <a:pPr lvl="8" algn="just">
              <a:buFont typeface="Wingdings" pitchFamily="2" charset="2"/>
              <a:buChar char="Ø"/>
            </a:pPr>
            <a:r>
              <a:rPr lang="en-US" sz="2200" dirty="0" smtClean="0">
                <a:latin typeface="Times New Roman" pitchFamily="18" charset="0"/>
                <a:cs typeface="Times New Roman" pitchFamily="18" charset="0"/>
              </a:rPr>
              <a:t>lack of interest in doing grammar exercise   </a:t>
            </a:r>
          </a:p>
          <a:p>
            <a:pPr algn="just">
              <a:buFont typeface="Wingdings" pitchFamily="2" charset="2"/>
              <a:buChar char="q"/>
            </a:pPr>
            <a:r>
              <a:rPr lang="en-US" sz="2200" b="1" dirty="0" smtClean="0">
                <a:solidFill>
                  <a:srgbClr val="FF0000"/>
                </a:solidFill>
                <a:latin typeface="Times New Roman" pitchFamily="18" charset="0"/>
                <a:cs typeface="Times New Roman" pitchFamily="18" charset="0"/>
              </a:rPr>
              <a:t>Steps- 3</a:t>
            </a:r>
          </a:p>
          <a:p>
            <a:pPr algn="just">
              <a:buNone/>
            </a:pPr>
            <a:r>
              <a:rPr lang="en-US" sz="2200" b="1" dirty="0" smtClean="0">
                <a:solidFill>
                  <a:srgbClr val="7030A0"/>
                </a:solidFill>
                <a:latin typeface="Times New Roman" pitchFamily="18" charset="0"/>
                <a:cs typeface="Times New Roman" pitchFamily="18" charset="0"/>
              </a:rPr>
              <a:t>Analyze the causes and formulation of action hypothesis</a:t>
            </a:r>
          </a:p>
          <a:p>
            <a:pPr algn="just">
              <a:buNone/>
            </a:pPr>
            <a:r>
              <a:rPr lang="en-US" sz="2200" dirty="0" smtClean="0">
                <a:solidFill>
                  <a:srgbClr val="7030A0"/>
                </a:solidFill>
                <a:latin typeface="Times New Roman" pitchFamily="18" charset="0"/>
                <a:cs typeface="Times New Roman" pitchFamily="18" charset="0"/>
              </a:rPr>
              <a:t>      </a:t>
            </a:r>
            <a:r>
              <a:rPr lang="en-US" sz="2200" dirty="0" smtClean="0">
                <a:latin typeface="Times New Roman" pitchFamily="18" charset="0"/>
                <a:cs typeface="Times New Roman" pitchFamily="18" charset="0"/>
              </a:rPr>
              <a:t>Action hypothesis is framed based on the relevant causes related to the nature of the problem. </a:t>
            </a:r>
          </a:p>
          <a:p>
            <a:pPr algn="just">
              <a:buNone/>
            </a:pPr>
            <a:r>
              <a:rPr lang="en-US" sz="2200" b="1" dirty="0" smtClean="0">
                <a:latin typeface="Times New Roman" pitchFamily="18" charset="0"/>
                <a:cs typeface="Times New Roman" pitchFamily="18" charset="0"/>
              </a:rPr>
              <a:t>Example </a:t>
            </a:r>
          </a:p>
          <a:p>
            <a:pPr algn="just">
              <a:buNone/>
            </a:pPr>
            <a:r>
              <a:rPr lang="en-US" sz="2200" dirty="0" smtClean="0">
                <a:latin typeface="Times New Roman" pitchFamily="18" charset="0"/>
                <a:cs typeface="Times New Roman" pitchFamily="18" charset="0"/>
              </a:rPr>
              <a:t>      </a:t>
            </a:r>
            <a:r>
              <a:rPr lang="en-US" sz="2200" b="1" dirty="0" smtClean="0">
                <a:latin typeface="Times New Roman" pitchFamily="18" charset="0"/>
                <a:cs typeface="Times New Roman" pitchFamily="18" charset="0"/>
              </a:rPr>
              <a:t>Action Hypothesis: </a:t>
            </a:r>
            <a:r>
              <a:rPr lang="en-US" sz="2200" dirty="0" smtClean="0">
                <a:latin typeface="Times New Roman" pitchFamily="18" charset="0"/>
                <a:cs typeface="Times New Roman" pitchFamily="18" charset="0"/>
              </a:rPr>
              <a:t>Problem of making noise in English grammar class can be solved by individual participation in doing grammar exercise and proper correction of exercise everyday.      </a:t>
            </a:r>
          </a:p>
          <a:p>
            <a:pPr algn="just">
              <a:buNone/>
            </a:pPr>
            <a:r>
              <a:rPr lang="en-US" sz="2200" dirty="0" smtClean="0">
                <a:latin typeface="Times New Roman" pitchFamily="18" charset="0"/>
                <a:cs typeface="Times New Roman" pitchFamily="18" charset="0"/>
              </a:rPr>
              <a:t> </a:t>
            </a:r>
          </a:p>
          <a:p>
            <a:pPr lvl="8" algn="just">
              <a:buNone/>
            </a:pPr>
            <a:endParaRPr lang="en-US" sz="2300" dirty="0" smtClean="0">
              <a:latin typeface="Times New Roman" pitchFamily="18" charset="0"/>
              <a:cs typeface="Times New Roman" pitchFamily="18" charset="0"/>
            </a:endParaRPr>
          </a:p>
          <a:p>
            <a:pPr lvl="8" algn="just">
              <a:buNone/>
            </a:pPr>
            <a:endParaRPr lang="en-US" sz="23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5852160"/>
          </a:xfrm>
        </p:spPr>
        <p:txBody>
          <a:bodyPr/>
          <a:lstStyle/>
          <a:p>
            <a:r>
              <a:rPr lang="en-US" sz="2400" b="1" dirty="0" smtClean="0">
                <a:solidFill>
                  <a:srgbClr val="FF0000"/>
                </a:solidFill>
                <a:latin typeface="Times New Roman" pitchFamily="18" charset="0"/>
                <a:cs typeface="Times New Roman" pitchFamily="18" charset="0"/>
              </a:rPr>
              <a:t>Step – 4</a:t>
            </a:r>
          </a:p>
          <a:p>
            <a:pPr algn="just">
              <a:buNone/>
            </a:pPr>
            <a:r>
              <a:rPr lang="en-US" sz="2400" b="1" dirty="0" smtClean="0">
                <a:solidFill>
                  <a:srgbClr val="7030A0"/>
                </a:solidFill>
                <a:latin typeface="Times New Roman" pitchFamily="18" charset="0"/>
                <a:cs typeface="Times New Roman" pitchFamily="18" charset="0"/>
              </a:rPr>
              <a:t>Action </a:t>
            </a:r>
            <a:r>
              <a:rPr lang="en-US" sz="2400" b="1" dirty="0" err="1" smtClean="0">
                <a:solidFill>
                  <a:srgbClr val="7030A0"/>
                </a:solidFill>
                <a:latin typeface="Times New Roman" pitchFamily="18" charset="0"/>
                <a:cs typeface="Times New Roman" pitchFamily="18" charset="0"/>
              </a:rPr>
              <a:t>Programme</a:t>
            </a:r>
            <a:endParaRPr lang="en-US" sz="2400" b="1" dirty="0" smtClean="0">
              <a:solidFill>
                <a:srgbClr val="7030A0"/>
              </a:solidFill>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Here, the action is taken based on the framed  action hypothesis which includes duration of time period, action to be taken and proper procedures and tools applied. The action </a:t>
            </a:r>
            <a:r>
              <a:rPr lang="en-US" sz="2400" dirty="0" err="1" smtClean="0">
                <a:latin typeface="Times New Roman" pitchFamily="18" charset="0"/>
                <a:cs typeface="Times New Roman" pitchFamily="18" charset="0"/>
              </a:rPr>
              <a:t>programmes</a:t>
            </a:r>
            <a:r>
              <a:rPr lang="en-US" sz="2400" dirty="0" smtClean="0">
                <a:latin typeface="Times New Roman" pitchFamily="18" charset="0"/>
                <a:cs typeface="Times New Roman" pitchFamily="18" charset="0"/>
              </a:rPr>
              <a:t> will be giving exercise related to life experiences, Testing strategies, peer group learning and proper correction.</a:t>
            </a:r>
          </a:p>
          <a:p>
            <a:pPr algn="just">
              <a:buNone/>
            </a:pPr>
            <a:r>
              <a:rPr lang="en-US" sz="2400" b="1" dirty="0" smtClean="0">
                <a:latin typeface="Times New Roman" pitchFamily="18" charset="0"/>
                <a:cs typeface="Times New Roman" pitchFamily="18" charset="0"/>
              </a:rPr>
              <a:t>Example:</a:t>
            </a:r>
          </a:p>
          <a:p>
            <a:pPr algn="just">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1066800" y="3733801"/>
          <a:ext cx="7162800" cy="2316480"/>
        </p:xfrm>
        <a:graphic>
          <a:graphicData uri="http://schemas.openxmlformats.org/drawingml/2006/table">
            <a:tbl>
              <a:tblPr firstRow="1" bandRow="1">
                <a:tableStyleId>{5C22544A-7EE6-4342-B048-85BDC9FD1C3A}</a:tableStyleId>
              </a:tblPr>
              <a:tblGrid>
                <a:gridCol w="2387600"/>
                <a:gridCol w="2387600"/>
                <a:gridCol w="2387600"/>
              </a:tblGrid>
              <a:tr h="685799">
                <a:tc>
                  <a:txBody>
                    <a:bodyPr/>
                    <a:lstStyle/>
                    <a:p>
                      <a:pPr algn="just"/>
                      <a:r>
                        <a:rPr lang="en-US" sz="2000" dirty="0" smtClean="0">
                          <a:latin typeface="Times New Roman" pitchFamily="18" charset="0"/>
                          <a:cs typeface="Times New Roman" pitchFamily="18" charset="0"/>
                        </a:rPr>
                        <a:t>Duration of period</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Action to be taken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Procedure and tools applied </a:t>
                      </a:r>
                      <a:endParaRPr lang="en-US" sz="2000" dirty="0">
                        <a:latin typeface="Times New Roman" pitchFamily="18" charset="0"/>
                        <a:cs typeface="Times New Roman" pitchFamily="18" charset="0"/>
                      </a:endParaRPr>
                    </a:p>
                  </a:txBody>
                  <a:tcPr/>
                </a:tc>
              </a:tr>
              <a:tr h="370840">
                <a:tc>
                  <a:txBody>
                    <a:bodyPr/>
                    <a:lstStyle/>
                    <a:p>
                      <a:pPr algn="just"/>
                      <a:r>
                        <a:rPr lang="en-US" sz="2000" dirty="0" smtClean="0">
                          <a:latin typeface="Times New Roman" pitchFamily="18" charset="0"/>
                          <a:cs typeface="Times New Roman" pitchFamily="18" charset="0"/>
                        </a:rPr>
                        <a:t>First three days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Identify the low performer in doing grammar exercise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Observe the students  and testing the  basic knowledge  in English using dictation.   </a:t>
                      </a:r>
                      <a:endParaRPr lang="en-US"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r>
              <a:rPr lang="en-US" sz="2400" b="1" dirty="0" smtClean="0">
                <a:solidFill>
                  <a:srgbClr val="FF0000"/>
                </a:solidFill>
                <a:latin typeface="Times New Roman" pitchFamily="18" charset="0"/>
                <a:cs typeface="Times New Roman" pitchFamily="18" charset="0"/>
              </a:rPr>
              <a:t>Step – 5</a:t>
            </a:r>
          </a:p>
          <a:p>
            <a:pPr>
              <a:buNone/>
            </a:pPr>
            <a:r>
              <a:rPr lang="en-US" sz="2400" b="1" dirty="0" smtClean="0">
                <a:solidFill>
                  <a:srgbClr val="7030A0"/>
                </a:solidFill>
                <a:latin typeface="Times New Roman" pitchFamily="18" charset="0"/>
                <a:cs typeface="Times New Roman" pitchFamily="18" charset="0"/>
              </a:rPr>
              <a:t>Evaluation of the action </a:t>
            </a:r>
            <a:r>
              <a:rPr lang="en-US" sz="2400" b="1" dirty="0" err="1" smtClean="0">
                <a:solidFill>
                  <a:srgbClr val="7030A0"/>
                </a:solidFill>
                <a:latin typeface="Times New Roman" pitchFamily="18" charset="0"/>
                <a:cs typeface="Times New Roman" pitchFamily="18" charset="0"/>
              </a:rPr>
              <a:t>programme</a:t>
            </a:r>
            <a:r>
              <a:rPr lang="en-US" sz="2400" b="1" dirty="0" smtClean="0">
                <a:solidFill>
                  <a:srgbClr val="7030A0"/>
                </a:solidFill>
                <a:latin typeface="Times New Roman" pitchFamily="18" charset="0"/>
                <a:cs typeface="Times New Roman" pitchFamily="18" charset="0"/>
              </a:rPr>
              <a:t> </a:t>
            </a:r>
          </a:p>
          <a:p>
            <a:pPr algn="just">
              <a:buNone/>
            </a:pPr>
            <a:r>
              <a:rPr lang="en-US" sz="2400" dirty="0" smtClean="0">
                <a:solidFill>
                  <a:srgbClr val="7030A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After the action </a:t>
            </a:r>
            <a:r>
              <a:rPr lang="en-US" sz="2400" dirty="0" err="1" smtClean="0">
                <a:latin typeface="Times New Roman" pitchFamily="18" charset="0"/>
                <a:cs typeface="Times New Roman" pitchFamily="18" charset="0"/>
              </a:rPr>
              <a:t>programme</a:t>
            </a:r>
            <a:r>
              <a:rPr lang="en-US" sz="2400" dirty="0" smtClean="0">
                <a:latin typeface="Times New Roman" pitchFamily="18" charset="0"/>
                <a:cs typeface="Times New Roman" pitchFamily="18" charset="0"/>
              </a:rPr>
              <a:t> the evaluation process is taken using appropriate techniques to know whether the action </a:t>
            </a:r>
            <a:r>
              <a:rPr lang="en-US" sz="2400" dirty="0" err="1" smtClean="0">
                <a:latin typeface="Times New Roman" pitchFamily="18" charset="0"/>
                <a:cs typeface="Times New Roman" pitchFamily="18" charset="0"/>
              </a:rPr>
              <a:t>programme</a:t>
            </a:r>
            <a:r>
              <a:rPr lang="en-US" sz="2400" dirty="0" smtClean="0">
                <a:latin typeface="Times New Roman" pitchFamily="18" charset="0"/>
                <a:cs typeface="Times New Roman" pitchFamily="18" charset="0"/>
              </a:rPr>
              <a:t> enhances the students performance and whether the framed hypothesis will be established or rejected. </a:t>
            </a:r>
          </a:p>
          <a:p>
            <a:pPr algn="just">
              <a:buNone/>
            </a:pPr>
            <a:r>
              <a:rPr lang="en-US" sz="2400" b="1" dirty="0" smtClean="0">
                <a:latin typeface="Times New Roman" pitchFamily="18" charset="0"/>
                <a:cs typeface="Times New Roman" pitchFamily="18" charset="0"/>
              </a:rPr>
              <a:t>Example: </a:t>
            </a:r>
          </a:p>
          <a:p>
            <a:pPr algn="just">
              <a:buNone/>
            </a:pP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Regular correction is to be done by the teacher to know the engagement and performance of the students in doing grammar exercise.</a:t>
            </a:r>
          </a:p>
          <a:p>
            <a:pPr algn="just">
              <a:buNone/>
            </a:pPr>
            <a:r>
              <a:rPr lang="en-US" sz="2400"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  </a:t>
            </a:r>
          </a:p>
          <a:p>
            <a:pPr algn="just">
              <a:buNone/>
            </a:pPr>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FF0000"/>
                </a:solidFill>
                <a:effectLst/>
                <a:latin typeface="Times New Roman" pitchFamily="18" charset="0"/>
                <a:cs typeface="Times New Roman" pitchFamily="18" charset="0"/>
              </a:rPr>
              <a:t>Action Research</a:t>
            </a:r>
            <a:endParaRPr lang="en-US" sz="2800" dirty="0">
              <a:solidFill>
                <a:srgbClr val="FF0000"/>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Autofit/>
          </a:bodyPr>
          <a:lstStyle/>
          <a:p>
            <a:pPr>
              <a:buNone/>
            </a:pPr>
            <a:r>
              <a:rPr lang="en-US" sz="2400" dirty="0" smtClean="0">
                <a:solidFill>
                  <a:srgbClr val="7030A0"/>
                </a:solidFill>
                <a:latin typeface="Times New Roman" pitchFamily="18" charset="0"/>
                <a:cs typeface="Times New Roman" pitchFamily="18" charset="0"/>
              </a:rPr>
              <a:t>Contents</a:t>
            </a:r>
          </a:p>
          <a:p>
            <a:pPr>
              <a:buNone/>
            </a:pPr>
            <a:r>
              <a:rPr lang="en-US" sz="2400" dirty="0" smtClean="0">
                <a:latin typeface="Times New Roman" pitchFamily="18" charset="0"/>
                <a:cs typeface="Times New Roman" pitchFamily="18" charset="0"/>
              </a:rPr>
              <a:t> </a:t>
            </a:r>
          </a:p>
          <a:p>
            <a:pPr>
              <a:buFont typeface="Wingdings" pitchFamily="2" charset="2"/>
              <a:buChar char="v"/>
            </a:pPr>
            <a:r>
              <a:rPr lang="en-US" sz="2400" dirty="0" smtClean="0">
                <a:latin typeface="Times New Roman" pitchFamily="18" charset="0"/>
                <a:cs typeface="Times New Roman" pitchFamily="18" charset="0"/>
              </a:rPr>
              <a:t>Meaning</a:t>
            </a:r>
          </a:p>
          <a:p>
            <a:pPr>
              <a:buFont typeface="Wingdings" pitchFamily="2" charset="2"/>
              <a:buChar char="v"/>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Purpose </a:t>
            </a:r>
          </a:p>
          <a:p>
            <a:pPr>
              <a:buFont typeface="Wingdings" pitchFamily="2" charset="2"/>
              <a:buChar char="v"/>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Types </a:t>
            </a:r>
          </a:p>
          <a:p>
            <a:pPr>
              <a:buFont typeface="Wingdings" pitchFamily="2" charset="2"/>
              <a:buChar char="v"/>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Key Characteristics </a:t>
            </a:r>
          </a:p>
          <a:p>
            <a:pPr>
              <a:buFont typeface="Wingdings" pitchFamily="2" charset="2"/>
              <a:buChar char="v"/>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Steps   </a:t>
            </a:r>
          </a:p>
          <a:p>
            <a:endParaRPr lang="en-US"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Autofit/>
          </a:bodyPr>
          <a:lstStyle/>
          <a:p>
            <a:pPr algn="just"/>
            <a:r>
              <a:rPr lang="en-US" sz="2200" b="1" dirty="0" smtClean="0">
                <a:solidFill>
                  <a:srgbClr val="FF0000"/>
                </a:solidFill>
                <a:latin typeface="Times New Roman" pitchFamily="18" charset="0"/>
                <a:cs typeface="Times New Roman" pitchFamily="18" charset="0"/>
              </a:rPr>
              <a:t>Step - 6 </a:t>
            </a:r>
          </a:p>
          <a:p>
            <a:pPr algn="just">
              <a:buNone/>
            </a:pPr>
            <a:r>
              <a:rPr lang="en-US" sz="2200" dirty="0" smtClean="0">
                <a:latin typeface="Times New Roman" pitchFamily="18" charset="0"/>
                <a:cs typeface="Times New Roman" pitchFamily="18" charset="0"/>
              </a:rPr>
              <a:t> </a:t>
            </a:r>
            <a:r>
              <a:rPr lang="en-US" sz="2200" b="1" dirty="0" smtClean="0">
                <a:solidFill>
                  <a:srgbClr val="7030A0"/>
                </a:solidFill>
                <a:latin typeface="Times New Roman" pitchFamily="18" charset="0"/>
                <a:cs typeface="Times New Roman" pitchFamily="18" charset="0"/>
              </a:rPr>
              <a:t>Follow-up and communicating the findings to others. </a:t>
            </a:r>
          </a:p>
          <a:p>
            <a:pPr algn="just">
              <a:buNone/>
            </a:pPr>
            <a:r>
              <a:rPr lang="en-US" sz="2200" dirty="0" smtClean="0">
                <a:solidFill>
                  <a:srgbClr val="7030A0"/>
                </a:solidFill>
                <a:latin typeface="Times New Roman" pitchFamily="18" charset="0"/>
                <a:cs typeface="Times New Roman" pitchFamily="18" charset="0"/>
              </a:rPr>
              <a:t>     </a:t>
            </a:r>
            <a:r>
              <a:rPr lang="en-US" sz="2200" dirty="0" smtClean="0">
                <a:latin typeface="Times New Roman" pitchFamily="18" charset="0"/>
                <a:cs typeface="Times New Roman" pitchFamily="18" charset="0"/>
              </a:rPr>
              <a:t>Follow-up is an essential stage to bring improvements in the performance of the students and continuously monitored by the teacher to avoid the mistakes. Desirable results has to be communicated by the teacher to others in order to reduce the learning difficulties.</a:t>
            </a:r>
            <a:endParaRPr lang="en-US" sz="2200" b="1" dirty="0" smtClean="0">
              <a:latin typeface="Times New Roman" pitchFamily="18" charset="0"/>
              <a:cs typeface="Times New Roman" pitchFamily="18" charset="0"/>
            </a:endParaRPr>
          </a:p>
          <a:p>
            <a:pPr algn="just">
              <a:buNone/>
            </a:pPr>
            <a:r>
              <a:rPr lang="en-US" sz="2200" b="1" dirty="0" smtClean="0">
                <a:latin typeface="Times New Roman" pitchFamily="18" charset="0"/>
                <a:cs typeface="Times New Roman" pitchFamily="18" charset="0"/>
              </a:rPr>
              <a:t>Example:      </a:t>
            </a:r>
          </a:p>
          <a:p>
            <a:pPr algn="just">
              <a:buNone/>
            </a:pPr>
            <a:r>
              <a:rPr lang="en-US" sz="2200" dirty="0" smtClean="0">
                <a:latin typeface="Times New Roman" pitchFamily="18" charset="0"/>
                <a:cs typeface="Times New Roman" pitchFamily="18" charset="0"/>
              </a:rPr>
              <a:t>     For the chosen action research problem, the follow-up </a:t>
            </a:r>
            <a:r>
              <a:rPr lang="en-US" sz="2200" dirty="0" err="1" smtClean="0">
                <a:latin typeface="Times New Roman" pitchFamily="18" charset="0"/>
                <a:cs typeface="Times New Roman" pitchFamily="18" charset="0"/>
              </a:rPr>
              <a:t>programme</a:t>
            </a:r>
            <a:r>
              <a:rPr lang="en-US" sz="2200" dirty="0" smtClean="0">
                <a:latin typeface="Times New Roman" pitchFamily="18" charset="0"/>
                <a:cs typeface="Times New Roman" pitchFamily="18" charset="0"/>
              </a:rPr>
              <a:t> are as follows,</a:t>
            </a:r>
          </a:p>
          <a:p>
            <a:pPr lvl="5" algn="just">
              <a:buFont typeface="Wingdings" pitchFamily="2" charset="2"/>
              <a:buChar char="v"/>
            </a:pPr>
            <a:r>
              <a:rPr lang="en-US" sz="2200" dirty="0" smtClean="0">
                <a:latin typeface="Times New Roman" pitchFamily="18" charset="0"/>
                <a:cs typeface="Times New Roman" pitchFamily="18" charset="0"/>
              </a:rPr>
              <a:t>The performance of the students will be verified  in frequent time interval </a:t>
            </a:r>
          </a:p>
          <a:p>
            <a:pPr lvl="5" algn="just">
              <a:buFont typeface="Wingdings" pitchFamily="2" charset="2"/>
              <a:buChar char="v"/>
            </a:pPr>
            <a:r>
              <a:rPr lang="en-US" sz="2200" dirty="0" smtClean="0">
                <a:latin typeface="Times New Roman" pitchFamily="18" charset="0"/>
                <a:cs typeface="Times New Roman" pitchFamily="18" charset="0"/>
              </a:rPr>
              <a:t> Individual attention and positive reinforcement will be taken </a:t>
            </a:r>
          </a:p>
          <a:p>
            <a:pPr lvl="5" algn="just">
              <a:buFont typeface="Wingdings" pitchFamily="2" charset="2"/>
              <a:buChar char="v"/>
            </a:pPr>
            <a:r>
              <a:rPr lang="en-US" sz="2200" dirty="0" smtClean="0">
                <a:latin typeface="Times New Roman" pitchFamily="18" charset="0"/>
                <a:cs typeface="Times New Roman" pitchFamily="18" charset="0"/>
              </a:rPr>
              <a:t> appreciation of the desirable results with others helps    to reduce undesirable </a:t>
            </a:r>
            <a:r>
              <a:rPr lang="en-US" sz="2200" dirty="0" err="1" smtClean="0">
                <a:latin typeface="Times New Roman" pitchFamily="18" charset="0"/>
                <a:cs typeface="Times New Roman" pitchFamily="18" charset="0"/>
              </a:rPr>
              <a:t>behaviour</a:t>
            </a:r>
            <a:r>
              <a:rPr lang="en-US" sz="2200" dirty="0" smtClean="0">
                <a:latin typeface="Times New Roman" pitchFamily="18" charset="0"/>
                <a:cs typeface="Times New Roman" pitchFamily="18" charset="0"/>
              </a:rPr>
              <a:t> in the classroom.      		  </a:t>
            </a:r>
            <a:endParaRPr lang="en-US" sz="2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just"/>
            <a:r>
              <a:rPr lang="en-US" sz="2400" dirty="0" smtClean="0">
                <a:solidFill>
                  <a:srgbClr val="7030A0"/>
                </a:solidFill>
                <a:effectLst/>
                <a:latin typeface="Times New Roman" pitchFamily="18" charset="0"/>
                <a:cs typeface="Times New Roman" pitchFamily="18" charset="0"/>
              </a:rPr>
              <a:t>Action research proposal-format </a:t>
            </a:r>
            <a:endParaRPr lang="en-US" sz="2400" dirty="0">
              <a:solidFill>
                <a:srgbClr val="7030A0"/>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166360"/>
          </a:xfrm>
        </p:spPr>
        <p:txBody>
          <a:bodyPr>
            <a:normAutofit fontScale="85000" lnSpcReduction="20000"/>
          </a:bodyPr>
          <a:lstStyle/>
          <a:p>
            <a:pPr>
              <a:buNone/>
            </a:pPr>
            <a:r>
              <a:rPr lang="en-US" sz="2400" dirty="0" smtClean="0">
                <a:solidFill>
                  <a:srgbClr val="FF0000"/>
                </a:solidFill>
                <a:latin typeface="Times New Roman" pitchFamily="18" charset="0"/>
                <a:cs typeface="Times New Roman" pitchFamily="18" charset="0"/>
              </a:rPr>
              <a:t>I - </a:t>
            </a:r>
            <a:r>
              <a:rPr lang="en-US" sz="2600" dirty="0" smtClean="0">
                <a:solidFill>
                  <a:srgbClr val="FF0000"/>
                </a:solidFill>
                <a:latin typeface="Times New Roman" pitchFamily="18" charset="0"/>
                <a:cs typeface="Times New Roman" pitchFamily="18" charset="0"/>
              </a:rPr>
              <a:t>Personal data</a:t>
            </a:r>
          </a:p>
          <a:p>
            <a:pPr marL="594360" indent="-457200"/>
            <a:r>
              <a:rPr lang="en-US" sz="2600" dirty="0" smtClean="0">
                <a:latin typeface="Times New Roman" pitchFamily="18" charset="0"/>
                <a:cs typeface="Times New Roman" pitchFamily="18" charset="0"/>
              </a:rPr>
              <a:t>Name of the investigator.</a:t>
            </a:r>
          </a:p>
          <a:p>
            <a:pPr lvl="0"/>
            <a:r>
              <a:rPr lang="en-US" sz="2600" dirty="0" smtClean="0">
                <a:latin typeface="Times New Roman" pitchFamily="18" charset="0"/>
                <a:cs typeface="Times New Roman" pitchFamily="18" charset="0"/>
              </a:rPr>
              <a:t>Address of the investigator.</a:t>
            </a:r>
          </a:p>
          <a:p>
            <a:pPr lvl="0"/>
            <a:r>
              <a:rPr lang="en-US" sz="2600" dirty="0" smtClean="0">
                <a:latin typeface="Times New Roman" pitchFamily="18" charset="0"/>
                <a:cs typeface="Times New Roman" pitchFamily="18" charset="0"/>
              </a:rPr>
              <a:t>Qualification of the investigator.</a:t>
            </a:r>
          </a:p>
          <a:p>
            <a:pPr lvl="0"/>
            <a:r>
              <a:rPr lang="en-US" sz="2600" dirty="0" smtClean="0">
                <a:latin typeface="Times New Roman" pitchFamily="18" charset="0"/>
                <a:cs typeface="Times New Roman" pitchFamily="18" charset="0"/>
              </a:rPr>
              <a:t>Class and subject taught.</a:t>
            </a:r>
          </a:p>
          <a:p>
            <a:pPr>
              <a:buNone/>
            </a:pPr>
            <a:r>
              <a:rPr lang="en-US" sz="2600" dirty="0" smtClean="0">
                <a:solidFill>
                  <a:srgbClr val="FF0000"/>
                </a:solidFill>
                <a:latin typeface="Times New Roman" pitchFamily="18" charset="0"/>
                <a:cs typeface="Times New Roman" pitchFamily="18" charset="0"/>
              </a:rPr>
              <a:t>II- Action research plan</a:t>
            </a:r>
          </a:p>
          <a:p>
            <a:pPr marL="651510" lvl="0" indent="-514350">
              <a:buFont typeface="+mj-lt"/>
              <a:buAutoNum type="alphaUcPeriod"/>
            </a:pPr>
            <a:r>
              <a:rPr lang="en-US" sz="2600" dirty="0" smtClean="0">
                <a:latin typeface="Times New Roman" pitchFamily="18" charset="0"/>
                <a:cs typeface="Times New Roman" pitchFamily="18" charset="0"/>
              </a:rPr>
              <a:t>Introduction.</a:t>
            </a:r>
          </a:p>
          <a:p>
            <a:pPr marL="651510" lvl="0" indent="-514350">
              <a:buFont typeface="+mj-lt"/>
              <a:buAutoNum type="alphaUcPeriod"/>
            </a:pPr>
            <a:r>
              <a:rPr lang="en-US" sz="2600" dirty="0" smtClean="0">
                <a:latin typeface="Times New Roman" pitchFamily="18" charset="0"/>
                <a:cs typeface="Times New Roman" pitchFamily="18" charset="0"/>
              </a:rPr>
              <a:t>Objectives.</a:t>
            </a:r>
          </a:p>
          <a:p>
            <a:pPr marL="651510" lvl="0" indent="-514350">
              <a:buFont typeface="+mj-lt"/>
              <a:buAutoNum type="alphaUcPeriod"/>
            </a:pPr>
            <a:r>
              <a:rPr lang="en-US" sz="2600" dirty="0" smtClean="0">
                <a:latin typeface="Times New Roman" pitchFamily="18" charset="0"/>
                <a:cs typeface="Times New Roman" pitchFamily="18" charset="0"/>
              </a:rPr>
              <a:t>Research hypothesis.</a:t>
            </a:r>
          </a:p>
          <a:p>
            <a:pPr marL="651510" lvl="0" indent="-514350">
              <a:buFont typeface="+mj-lt"/>
              <a:buAutoNum type="alphaUcPeriod"/>
            </a:pPr>
            <a:r>
              <a:rPr lang="en-US" sz="2600" dirty="0" smtClean="0">
                <a:latin typeface="Times New Roman" pitchFamily="18" charset="0"/>
                <a:cs typeface="Times New Roman" pitchFamily="18" charset="0"/>
              </a:rPr>
              <a:t>Target group.</a:t>
            </a:r>
          </a:p>
          <a:p>
            <a:pPr marL="651510" lvl="0" indent="-514350">
              <a:buFont typeface="+mj-lt"/>
              <a:buAutoNum type="alphaUcPeriod"/>
            </a:pPr>
            <a:r>
              <a:rPr lang="en-US" sz="2600" dirty="0" smtClean="0">
                <a:latin typeface="Times New Roman" pitchFamily="18" charset="0"/>
                <a:cs typeface="Times New Roman" pitchFamily="18" charset="0"/>
              </a:rPr>
              <a:t>Tool.</a:t>
            </a:r>
          </a:p>
          <a:p>
            <a:pPr marL="651510" lvl="0" indent="-514350">
              <a:buFont typeface="+mj-lt"/>
              <a:buAutoNum type="alphaUcPeriod"/>
            </a:pPr>
            <a:r>
              <a:rPr lang="en-US" sz="2600" dirty="0" smtClean="0">
                <a:latin typeface="Times New Roman" pitchFamily="18" charset="0"/>
                <a:cs typeface="Times New Roman" pitchFamily="18" charset="0"/>
              </a:rPr>
              <a:t>Procedure.</a:t>
            </a:r>
          </a:p>
          <a:p>
            <a:pPr marL="651510" lvl="0" indent="-514350">
              <a:buFont typeface="+mj-lt"/>
              <a:buAutoNum type="alphaUcPeriod"/>
            </a:pPr>
            <a:r>
              <a:rPr lang="en-US" sz="2600" dirty="0" smtClean="0">
                <a:latin typeface="Times New Roman" pitchFamily="18" charset="0"/>
                <a:cs typeface="Times New Roman" pitchFamily="18" charset="0"/>
              </a:rPr>
              <a:t>Data analysis.</a:t>
            </a:r>
          </a:p>
          <a:p>
            <a:pPr marL="651510" lvl="0" indent="-514350">
              <a:buFont typeface="+mj-lt"/>
              <a:buAutoNum type="alphaUcPeriod"/>
            </a:pPr>
            <a:r>
              <a:rPr lang="en-US" sz="2600" dirty="0" smtClean="0">
                <a:latin typeface="Times New Roman" pitchFamily="18" charset="0"/>
                <a:cs typeface="Times New Roman" pitchFamily="18" charset="0"/>
              </a:rPr>
              <a:t>Time required and time scheduled.</a:t>
            </a:r>
          </a:p>
          <a:p>
            <a:pPr marL="651510" lvl="0" indent="-514350">
              <a:buFont typeface="+mj-lt"/>
              <a:buAutoNum type="alphaUcPeriod"/>
            </a:pPr>
            <a:r>
              <a:rPr lang="en-US" sz="2600" dirty="0" smtClean="0">
                <a:latin typeface="Times New Roman" pitchFamily="18" charset="0"/>
                <a:cs typeface="Times New Roman" pitchFamily="18" charset="0"/>
              </a:rPr>
              <a:t>Budget estimate.</a:t>
            </a:r>
          </a:p>
          <a:p>
            <a:pPr>
              <a:buNone/>
            </a:pPr>
            <a:endParaRPr lang="en-US"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fontScale="92500" lnSpcReduction="10000"/>
          </a:bodyPr>
          <a:lstStyle/>
          <a:p>
            <a:pPr marL="651510" indent="-514350">
              <a:buNone/>
            </a:pPr>
            <a:r>
              <a:rPr lang="en-US" sz="2400" b="1" dirty="0" smtClean="0">
                <a:solidFill>
                  <a:srgbClr val="7030A0"/>
                </a:solidFill>
                <a:latin typeface="Times New Roman" pitchFamily="18" charset="0"/>
                <a:cs typeface="Times New Roman" pitchFamily="18" charset="0"/>
              </a:rPr>
              <a:t>II. A. Introduction</a:t>
            </a:r>
          </a:p>
          <a:p>
            <a:pPr lvl="0" algn="just"/>
            <a:r>
              <a:rPr lang="en-US" sz="2400" dirty="0" smtClean="0">
                <a:latin typeface="Times New Roman" pitchFamily="18" charset="0"/>
                <a:cs typeface="Times New Roman" pitchFamily="18" charset="0"/>
              </a:rPr>
              <a:t>Beginning part of the proposal.</a:t>
            </a:r>
          </a:p>
          <a:p>
            <a:pPr lvl="0" algn="just"/>
            <a:r>
              <a:rPr lang="en-US" sz="2400" dirty="0" smtClean="0">
                <a:latin typeface="Times New Roman" pitchFamily="18" charset="0"/>
                <a:cs typeface="Times New Roman" pitchFamily="18" charset="0"/>
              </a:rPr>
              <a:t>Give the brief write-up on the background and statement of the problem.</a:t>
            </a:r>
          </a:p>
          <a:p>
            <a:pPr lvl="0" algn="just"/>
            <a:r>
              <a:rPr lang="en-US" sz="2400" dirty="0" smtClean="0">
                <a:latin typeface="Times New Roman" pitchFamily="18" charset="0"/>
                <a:cs typeface="Times New Roman" pitchFamily="18" charset="0"/>
              </a:rPr>
              <a:t>Give the rationale for concluding the research.</a:t>
            </a:r>
          </a:p>
          <a:p>
            <a:pPr>
              <a:buNone/>
            </a:pPr>
            <a:r>
              <a:rPr lang="en-US" sz="2400" dirty="0" smtClean="0">
                <a:solidFill>
                  <a:srgbClr val="7030A0"/>
                </a:solidFill>
                <a:latin typeface="Times New Roman" pitchFamily="18" charset="0"/>
                <a:cs typeface="Times New Roman" pitchFamily="18" charset="0"/>
              </a:rPr>
              <a:t>Example:</a:t>
            </a:r>
          </a:p>
          <a:p>
            <a:pPr>
              <a:buNone/>
            </a:pPr>
            <a:r>
              <a:rPr lang="en-US" sz="2400" dirty="0" smtClean="0">
                <a:latin typeface="Times New Roman" pitchFamily="18" charset="0"/>
                <a:cs typeface="Times New Roman" pitchFamily="18" charset="0"/>
              </a:rPr>
              <a:t>“Mapping is not done properly by the students”.</a:t>
            </a:r>
          </a:p>
          <a:p>
            <a:pPr>
              <a:buNone/>
            </a:pPr>
            <a:r>
              <a:rPr lang="en-US" sz="2400" b="1" dirty="0" smtClean="0">
                <a:latin typeface="Times New Roman" pitchFamily="18" charset="0"/>
                <a:cs typeface="Times New Roman" pitchFamily="18" charset="0"/>
              </a:rPr>
              <a:t>Rationale: </a:t>
            </a:r>
            <a:r>
              <a:rPr lang="en-US" sz="2400" dirty="0" smtClean="0">
                <a:latin typeface="Times New Roman" pitchFamily="18" charset="0"/>
                <a:cs typeface="Times New Roman" pitchFamily="18" charset="0"/>
              </a:rPr>
              <a:t>why should I study?</a:t>
            </a:r>
          </a:p>
          <a:p>
            <a:pPr marL="651510" indent="-514350" algn="just">
              <a:buNone/>
            </a:pPr>
            <a:r>
              <a:rPr lang="en-US" sz="2400" b="1" dirty="0" smtClean="0">
                <a:solidFill>
                  <a:srgbClr val="7030A0"/>
                </a:solidFill>
                <a:latin typeface="Times New Roman" pitchFamily="18" charset="0"/>
                <a:cs typeface="Times New Roman" pitchFamily="18" charset="0"/>
              </a:rPr>
              <a:t>B. Objectives </a:t>
            </a:r>
          </a:p>
          <a:p>
            <a:pPr marL="651510" indent="-514350" algn="just">
              <a:buFont typeface="Wingdings" pitchFamily="2" charset="2"/>
              <a:buChar char="q"/>
            </a:pPr>
            <a:r>
              <a:rPr lang="en-US" sz="2400" dirty="0" smtClean="0">
                <a:latin typeface="Times New Roman" pitchFamily="18" charset="0"/>
                <a:cs typeface="Times New Roman" pitchFamily="18" charset="0"/>
              </a:rPr>
              <a:t>State the objectives of the proposal research which researcher would like to realize.</a:t>
            </a:r>
          </a:p>
          <a:p>
            <a:pPr marL="651510" indent="-514350" algn="just">
              <a:buNone/>
            </a:pPr>
            <a:r>
              <a:rPr lang="en-US" sz="2400" dirty="0" smtClean="0">
                <a:solidFill>
                  <a:srgbClr val="7030A0"/>
                </a:solidFill>
                <a:latin typeface="Times New Roman" pitchFamily="18" charset="0"/>
                <a:cs typeface="Times New Roman" pitchFamily="18" charset="0"/>
              </a:rPr>
              <a:t>Example:</a:t>
            </a:r>
          </a:p>
          <a:p>
            <a:pPr lvl="0"/>
            <a:r>
              <a:rPr lang="en-US" sz="2400" dirty="0" smtClean="0">
                <a:latin typeface="Times New Roman" pitchFamily="18" charset="0"/>
                <a:cs typeface="Times New Roman" pitchFamily="18" charset="0"/>
              </a:rPr>
              <a:t>To gain knowledge about the area of the map.</a:t>
            </a:r>
          </a:p>
          <a:p>
            <a:pPr lvl="0"/>
            <a:r>
              <a:rPr lang="en-US" sz="2400" dirty="0" smtClean="0">
                <a:latin typeface="Times New Roman" pitchFamily="18" charset="0"/>
                <a:cs typeface="Times New Roman" pitchFamily="18" charset="0"/>
              </a:rPr>
              <a:t>To understand the meaning of the different symbols used in the map.</a:t>
            </a:r>
          </a:p>
          <a:p>
            <a:pPr lvl="0"/>
            <a:r>
              <a:rPr lang="en-US" sz="2400" dirty="0" smtClean="0">
                <a:latin typeface="Times New Roman" pitchFamily="18" charset="0"/>
                <a:cs typeface="Times New Roman" pitchFamily="18" charset="0"/>
              </a:rPr>
              <a:t>To analyze the </a:t>
            </a:r>
            <a:r>
              <a:rPr lang="en-US" sz="2400" dirty="0" err="1" smtClean="0">
                <a:latin typeface="Times New Roman" pitchFamily="18" charset="0"/>
                <a:cs typeface="Times New Roman" pitchFamily="18" charset="0"/>
              </a:rPr>
              <a:t>colour</a:t>
            </a:r>
            <a:r>
              <a:rPr lang="en-US" sz="2400" dirty="0" smtClean="0">
                <a:latin typeface="Times New Roman" pitchFamily="18" charset="0"/>
                <a:cs typeface="Times New Roman" pitchFamily="18" charset="0"/>
              </a:rPr>
              <a:t> differences marked in the map.</a:t>
            </a:r>
          </a:p>
          <a:p>
            <a:pPr marL="651510" indent="-514350" algn="just">
              <a:buAutoNum type="alphaUcPeriod" startAt="2"/>
            </a:pPr>
            <a:endParaRPr lang="en-US" sz="2400" b="1" dirty="0" smtClean="0">
              <a:solidFill>
                <a:srgbClr val="7030A0"/>
              </a:solidFill>
              <a:latin typeface="Times New Roman" pitchFamily="18" charset="0"/>
              <a:cs typeface="Times New Roman" pitchFamily="18" charset="0"/>
            </a:endParaRPr>
          </a:p>
          <a:p>
            <a:pPr marL="651510" indent="-514350" algn="just">
              <a:buNone/>
            </a:pPr>
            <a:endParaRPr lang="en-US"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156960"/>
          </a:xfrm>
        </p:spPr>
        <p:txBody>
          <a:bodyPr>
            <a:normAutofit/>
          </a:bodyPr>
          <a:lstStyle/>
          <a:p>
            <a:pPr marL="594360" indent="-457200" algn="just">
              <a:buNone/>
            </a:pPr>
            <a:r>
              <a:rPr lang="en-US" sz="2400" dirty="0" smtClean="0">
                <a:solidFill>
                  <a:srgbClr val="7030A0"/>
                </a:solidFill>
                <a:latin typeface="Times New Roman" pitchFamily="18" charset="0"/>
                <a:cs typeface="Times New Roman" pitchFamily="18" charset="0"/>
              </a:rPr>
              <a:t>C. </a:t>
            </a:r>
            <a:r>
              <a:rPr lang="en-US" sz="2400" b="1" dirty="0" smtClean="0">
                <a:solidFill>
                  <a:srgbClr val="7030A0"/>
                </a:solidFill>
                <a:latin typeface="Times New Roman" pitchFamily="18" charset="0"/>
                <a:cs typeface="Times New Roman" pitchFamily="18" charset="0"/>
              </a:rPr>
              <a:t>Research hypothesis </a:t>
            </a:r>
          </a:p>
          <a:p>
            <a:pPr marL="594360" indent="-457200" algn="just">
              <a:buNone/>
            </a:pPr>
            <a:r>
              <a:rPr lang="en-US" sz="2400" dirty="0" smtClean="0">
                <a:latin typeface="Times New Roman" pitchFamily="18" charset="0"/>
                <a:cs typeface="Times New Roman" pitchFamily="18" charset="0"/>
              </a:rPr>
              <a:t>      Formulate certain research hypothesis based on the objectives</a:t>
            </a:r>
          </a:p>
          <a:p>
            <a:pPr algn="just">
              <a:buNone/>
            </a:pPr>
            <a:r>
              <a:rPr lang="en-US" sz="2400" dirty="0" smtClean="0">
                <a:solidFill>
                  <a:srgbClr val="7030A0"/>
                </a:solidFill>
                <a:latin typeface="Times New Roman" pitchFamily="18" charset="0"/>
                <a:cs typeface="Times New Roman" pitchFamily="18" charset="0"/>
              </a:rPr>
              <a:t>Example:</a:t>
            </a:r>
          </a:p>
          <a:p>
            <a:pPr algn="just">
              <a:buNone/>
            </a:pPr>
            <a:r>
              <a:rPr lang="en-US" sz="2400" dirty="0" smtClean="0">
                <a:latin typeface="Times New Roman" pitchFamily="18" charset="0"/>
                <a:cs typeface="Times New Roman" pitchFamily="18" charset="0"/>
              </a:rPr>
              <a:t>       If the teacher educators teach about demonstrate it practically, the pupil teacher will acquire knowledge, skill and inspiration for making use of the demonstration in their practice teaching.</a:t>
            </a:r>
          </a:p>
          <a:p>
            <a:pPr marL="594360" indent="-457200" algn="just">
              <a:buNone/>
            </a:pPr>
            <a:r>
              <a:rPr lang="en-US" sz="2400" dirty="0" smtClean="0">
                <a:solidFill>
                  <a:srgbClr val="7030A0"/>
                </a:solidFill>
                <a:latin typeface="Times New Roman" pitchFamily="18" charset="0"/>
                <a:cs typeface="Times New Roman" pitchFamily="18" charset="0"/>
              </a:rPr>
              <a:t>D. </a:t>
            </a:r>
            <a:r>
              <a:rPr lang="en-US" sz="2400" b="1" dirty="0" smtClean="0">
                <a:solidFill>
                  <a:srgbClr val="7030A0"/>
                </a:solidFill>
                <a:latin typeface="Times New Roman" pitchFamily="18" charset="0"/>
                <a:cs typeface="Times New Roman" pitchFamily="18" charset="0"/>
              </a:rPr>
              <a:t>Target group</a:t>
            </a:r>
          </a:p>
          <a:p>
            <a:pPr lvl="0"/>
            <a:r>
              <a:rPr lang="en-US" sz="2400" dirty="0" smtClean="0">
                <a:latin typeface="Times New Roman" pitchFamily="18" charset="0"/>
                <a:cs typeface="Times New Roman" pitchFamily="18" charset="0"/>
              </a:rPr>
              <a:t>Mention the number of people for whom the research is going to be conducted.</a:t>
            </a:r>
          </a:p>
          <a:p>
            <a:pPr lvl="0"/>
            <a:r>
              <a:rPr lang="en-US" sz="2400" dirty="0" smtClean="0">
                <a:latin typeface="Times New Roman" pitchFamily="18" charset="0"/>
                <a:cs typeface="Times New Roman" pitchFamily="18" charset="0"/>
              </a:rPr>
              <a:t>So give information about age, class, sex and subject.</a:t>
            </a:r>
          </a:p>
          <a:p>
            <a:pPr>
              <a:buNone/>
            </a:pPr>
            <a:r>
              <a:rPr lang="en-US" sz="2400" dirty="0" smtClean="0">
                <a:solidFill>
                  <a:srgbClr val="7030A0"/>
                </a:solidFill>
                <a:latin typeface="Times New Roman" pitchFamily="18" charset="0"/>
                <a:cs typeface="Times New Roman" pitchFamily="18" charset="0"/>
              </a:rPr>
              <a:t>Example:</a:t>
            </a:r>
          </a:p>
          <a:p>
            <a:pPr lvl="0">
              <a:buNone/>
            </a:pPr>
            <a:r>
              <a:rPr lang="en-US" sz="2400" dirty="0" smtClean="0">
                <a:latin typeface="Times New Roman" pitchFamily="18" charset="0"/>
                <a:cs typeface="Times New Roman" pitchFamily="18" charset="0"/>
              </a:rPr>
              <a:t>     VI std, female, Science students.</a:t>
            </a:r>
          </a:p>
          <a:p>
            <a:pPr marL="594360" indent="-457200">
              <a:buNone/>
            </a:pPr>
            <a:endParaRPr lang="en-US" sz="2400" dirty="0" smtClean="0">
              <a:solidFill>
                <a:srgbClr val="7030A0"/>
              </a:solidFill>
              <a:latin typeface="Times New Roman" pitchFamily="18" charset="0"/>
              <a:cs typeface="Times New Roman" pitchFamily="18" charset="0"/>
            </a:endParaRPr>
          </a:p>
          <a:p>
            <a:endParaRPr lang="en-US" dirty="0" smtClean="0"/>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normAutofit fontScale="25000" lnSpcReduction="20000"/>
          </a:bodyPr>
          <a:lstStyle/>
          <a:p>
            <a:pPr algn="just">
              <a:buNone/>
            </a:pPr>
            <a:r>
              <a:rPr lang="en-US" sz="9600" b="1" dirty="0" smtClean="0">
                <a:solidFill>
                  <a:srgbClr val="7030A0"/>
                </a:solidFill>
                <a:latin typeface="Times New Roman" pitchFamily="18" charset="0"/>
                <a:cs typeface="Times New Roman" pitchFamily="18" charset="0"/>
              </a:rPr>
              <a:t>E. Tools </a:t>
            </a:r>
          </a:p>
          <a:p>
            <a:pPr algn="just">
              <a:buNone/>
            </a:pPr>
            <a:r>
              <a:rPr lang="en-US" sz="9600" dirty="0" smtClean="0">
                <a:latin typeface="Times New Roman" pitchFamily="18" charset="0"/>
                <a:cs typeface="Times New Roman" pitchFamily="18" charset="0"/>
              </a:rPr>
              <a:t>     </a:t>
            </a:r>
            <a:r>
              <a:rPr lang="en-US" sz="9200" dirty="0" smtClean="0">
                <a:latin typeface="Times New Roman" pitchFamily="18" charset="0"/>
                <a:cs typeface="Times New Roman" pitchFamily="18" charset="0"/>
              </a:rPr>
              <a:t>Use teacher made or standardized tools like questionnaire, schedule, rating scale etc.., with proper description of the tools.</a:t>
            </a:r>
          </a:p>
          <a:p>
            <a:pPr lvl="0" algn="just">
              <a:lnSpc>
                <a:spcPct val="120000"/>
              </a:lnSpc>
              <a:buNone/>
            </a:pPr>
            <a:r>
              <a:rPr lang="en-US" sz="9200" dirty="0" smtClean="0">
                <a:solidFill>
                  <a:srgbClr val="7030A0"/>
                </a:solidFill>
                <a:latin typeface="Times New Roman" pitchFamily="18" charset="0"/>
                <a:cs typeface="Times New Roman" pitchFamily="18" charset="0"/>
              </a:rPr>
              <a:t>Example:  </a:t>
            </a:r>
          </a:p>
          <a:p>
            <a:pPr lvl="2" algn="just">
              <a:buFont typeface="Wingdings" pitchFamily="2" charset="2"/>
              <a:buChar char="q"/>
            </a:pPr>
            <a:r>
              <a:rPr lang="en-US" sz="9200" dirty="0" smtClean="0">
                <a:latin typeface="Times New Roman" pitchFamily="18" charset="0"/>
                <a:cs typeface="Times New Roman" pitchFamily="18" charset="0"/>
              </a:rPr>
              <a:t> Self concept questionnaire prepared by Dr. T. </a:t>
            </a:r>
            <a:r>
              <a:rPr lang="en-US" sz="9200" dirty="0" err="1" smtClean="0">
                <a:latin typeface="Times New Roman" pitchFamily="18" charset="0"/>
                <a:cs typeface="Times New Roman" pitchFamily="18" charset="0"/>
              </a:rPr>
              <a:t>Lizzy</a:t>
            </a:r>
            <a:r>
              <a:rPr lang="en-US" sz="9200" dirty="0" smtClean="0">
                <a:latin typeface="Times New Roman" pitchFamily="18" charset="0"/>
                <a:cs typeface="Times New Roman" pitchFamily="18" charset="0"/>
              </a:rPr>
              <a:t> which contains   30 items of yes or no types.</a:t>
            </a:r>
          </a:p>
          <a:p>
            <a:pPr lvl="2">
              <a:buFont typeface="Wingdings" pitchFamily="2" charset="2"/>
              <a:buChar char="q"/>
            </a:pPr>
            <a:r>
              <a:rPr lang="en-US" sz="9200" dirty="0" smtClean="0">
                <a:latin typeface="Times New Roman" pitchFamily="18" charset="0"/>
                <a:cs typeface="Times New Roman" pitchFamily="18" charset="0"/>
              </a:rPr>
              <a:t> If yes means give 1 mark for positive questions.</a:t>
            </a:r>
          </a:p>
          <a:p>
            <a:pPr lvl="2">
              <a:buFont typeface="Wingdings" pitchFamily="2" charset="2"/>
              <a:buChar char="q"/>
            </a:pPr>
            <a:r>
              <a:rPr lang="en-US" sz="9200" dirty="0" smtClean="0">
                <a:latin typeface="Times New Roman" pitchFamily="18" charset="0"/>
                <a:cs typeface="Times New Roman" pitchFamily="18" charset="0"/>
              </a:rPr>
              <a:t> If no means give 1 mark for negative questions.</a:t>
            </a:r>
          </a:p>
          <a:p>
            <a:pPr lvl="0" algn="just">
              <a:buNone/>
            </a:pPr>
            <a:r>
              <a:rPr lang="en-US" sz="9200" b="1" dirty="0" smtClean="0">
                <a:solidFill>
                  <a:srgbClr val="7030A0"/>
                </a:solidFill>
                <a:latin typeface="Times New Roman" pitchFamily="18" charset="0"/>
                <a:cs typeface="Times New Roman" pitchFamily="18" charset="0"/>
              </a:rPr>
              <a:t>F. Procedure </a:t>
            </a:r>
          </a:p>
          <a:p>
            <a:pPr lvl="0" algn="just">
              <a:lnSpc>
                <a:spcPct val="120000"/>
              </a:lnSpc>
              <a:buNone/>
            </a:pPr>
            <a:r>
              <a:rPr lang="en-US" sz="9200" dirty="0" smtClean="0">
                <a:latin typeface="Times New Roman" pitchFamily="18" charset="0"/>
                <a:cs typeface="Times New Roman" pitchFamily="18" charset="0"/>
              </a:rPr>
              <a:t>     Write about the systematic application which is going to be followed in the collection of data including statistical techniques.</a:t>
            </a:r>
          </a:p>
          <a:p>
            <a:pPr lvl="0" algn="just">
              <a:buNone/>
            </a:pPr>
            <a:r>
              <a:rPr lang="en-US" sz="9200" dirty="0" smtClean="0">
                <a:solidFill>
                  <a:srgbClr val="7030A0"/>
                </a:solidFill>
                <a:latin typeface="Times New Roman" pitchFamily="18" charset="0"/>
                <a:cs typeface="Times New Roman" pitchFamily="18" charset="0"/>
              </a:rPr>
              <a:t>Example: </a:t>
            </a:r>
          </a:p>
          <a:p>
            <a:pPr lvl="0" algn="just">
              <a:buNone/>
            </a:pPr>
            <a:r>
              <a:rPr lang="en-US" sz="9200" dirty="0" smtClean="0">
                <a:solidFill>
                  <a:srgbClr val="7030A0"/>
                </a:solidFill>
                <a:latin typeface="Times New Roman" pitchFamily="18" charset="0"/>
                <a:cs typeface="Times New Roman" pitchFamily="18" charset="0"/>
              </a:rPr>
              <a:t>    </a:t>
            </a:r>
            <a:r>
              <a:rPr lang="en-US" sz="9200" dirty="0" smtClean="0">
                <a:latin typeface="Times New Roman" pitchFamily="18" charset="0"/>
                <a:cs typeface="Times New Roman" pitchFamily="18" charset="0"/>
              </a:rPr>
              <a:t> Investigator distribute the questions to the students with proper instruction about the time limit, how to put the tick mark etc..,</a:t>
            </a:r>
          </a:p>
          <a:p>
            <a:pPr lvl="2" algn="just">
              <a:buNone/>
            </a:pPr>
            <a:r>
              <a:rPr lang="en-US" sz="9200" b="1" dirty="0" smtClean="0">
                <a:solidFill>
                  <a:srgbClr val="7030A0"/>
                </a:solidFill>
                <a:latin typeface="Times New Roman" pitchFamily="18" charset="0"/>
                <a:cs typeface="Times New Roman" pitchFamily="18" charset="0"/>
              </a:rP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lstStyle/>
          <a:p>
            <a:pPr algn="just">
              <a:buNone/>
            </a:pPr>
            <a:r>
              <a:rPr lang="en-US" sz="2400" b="1" dirty="0" smtClean="0">
                <a:solidFill>
                  <a:srgbClr val="7030A0"/>
                </a:solidFill>
                <a:latin typeface="Times New Roman" pitchFamily="18" charset="0"/>
                <a:cs typeface="Times New Roman" pitchFamily="18" charset="0"/>
              </a:rPr>
              <a:t>G. Data analysis</a:t>
            </a:r>
          </a:p>
          <a:p>
            <a:pPr lvl="0" algn="just">
              <a:buNone/>
            </a:pPr>
            <a:r>
              <a:rPr lang="en-US" sz="2400" dirty="0" smtClean="0">
                <a:latin typeface="Times New Roman" pitchFamily="18" charset="0"/>
                <a:cs typeface="Times New Roman" pitchFamily="18" charset="0"/>
              </a:rPr>
              <a:t>     Investigator has to point out the qualitative and quantitative analysis.</a:t>
            </a:r>
          </a:p>
          <a:p>
            <a:pPr lvl="0" algn="just">
              <a:buNone/>
            </a:pPr>
            <a:r>
              <a:rPr lang="en-US" sz="2400" b="1" dirty="0" smtClean="0">
                <a:solidFill>
                  <a:srgbClr val="7030A0"/>
                </a:solidFill>
                <a:latin typeface="Times New Roman" pitchFamily="18" charset="0"/>
                <a:cs typeface="Times New Roman" pitchFamily="18" charset="0"/>
              </a:rPr>
              <a:t>H. Time required and time scheduled </a:t>
            </a:r>
          </a:p>
          <a:p>
            <a:pPr lvl="0" algn="just">
              <a:buNone/>
            </a:pPr>
            <a:r>
              <a:rPr lang="en-US" sz="2400" dirty="0" smtClean="0">
                <a:latin typeface="Times New Roman" pitchFamily="18" charset="0"/>
                <a:cs typeface="Times New Roman" pitchFamily="18" charset="0"/>
              </a:rPr>
              <a:t>     Prepare a time schedule for conducting the research beginning and ending date of the research.</a:t>
            </a:r>
          </a:p>
          <a:p>
            <a:pPr algn="just">
              <a:buNone/>
            </a:pPr>
            <a:r>
              <a:rPr lang="en-US" sz="2400" b="1" dirty="0" smtClean="0">
                <a:solidFill>
                  <a:srgbClr val="7030A0"/>
                </a:solidFill>
                <a:latin typeface="Times New Roman" pitchFamily="18" charset="0"/>
                <a:cs typeface="Times New Roman" pitchFamily="18" charset="0"/>
              </a:rPr>
              <a:t>I.  Budget estimation </a:t>
            </a:r>
          </a:p>
          <a:p>
            <a:pPr algn="just">
              <a:buNone/>
            </a:pPr>
            <a:r>
              <a:rPr lang="en-US" sz="2400" dirty="0" smtClean="0">
                <a:latin typeface="Times New Roman" pitchFamily="18" charset="0"/>
                <a:cs typeface="Times New Roman" pitchFamily="18" charset="0"/>
              </a:rPr>
              <a:t>     Mention the approximate expenditure that would be incurred for carrying out the research like stationary, clerical assistance, teaching learning materials, data collection, report writing etc..,</a:t>
            </a:r>
          </a:p>
          <a:p>
            <a:pPr algn="just"/>
            <a:endParaRPr lang="en-US"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fontScale="62500" lnSpcReduction="20000"/>
          </a:bodyPr>
          <a:lstStyle/>
          <a:p>
            <a:pPr>
              <a:buNone/>
            </a:pPr>
            <a:r>
              <a:rPr lang="en-US" sz="3800" b="1" dirty="0" smtClean="0">
                <a:solidFill>
                  <a:srgbClr val="7030A0"/>
                </a:solidFill>
                <a:latin typeface="Times New Roman" pitchFamily="18" charset="0"/>
                <a:cs typeface="Times New Roman" pitchFamily="18" charset="0"/>
              </a:rPr>
              <a:t>Significance of action research in teacher education</a:t>
            </a:r>
          </a:p>
          <a:p>
            <a:pPr lvl="0">
              <a:lnSpc>
                <a:spcPct val="120000"/>
              </a:lnSpc>
            </a:pPr>
            <a:r>
              <a:rPr lang="en-US" sz="3700" dirty="0" smtClean="0">
                <a:latin typeface="Times New Roman" pitchFamily="18" charset="0"/>
                <a:cs typeface="Times New Roman" pitchFamily="18" charset="0"/>
              </a:rPr>
              <a:t>Improving teachers own teaching.</a:t>
            </a:r>
          </a:p>
          <a:p>
            <a:pPr lvl="0">
              <a:lnSpc>
                <a:spcPct val="120000"/>
              </a:lnSpc>
            </a:pPr>
            <a:r>
              <a:rPr lang="en-US" sz="3700" dirty="0" smtClean="0">
                <a:latin typeface="Times New Roman" pitchFamily="18" charset="0"/>
                <a:cs typeface="Times New Roman" pitchFamily="18" charset="0"/>
              </a:rPr>
              <a:t>Brings the desired modifications in the behavior of their pupils.</a:t>
            </a:r>
          </a:p>
          <a:p>
            <a:pPr lvl="0">
              <a:lnSpc>
                <a:spcPct val="120000"/>
              </a:lnSpc>
            </a:pPr>
            <a:r>
              <a:rPr lang="en-US" sz="3700" dirty="0" smtClean="0">
                <a:latin typeface="Times New Roman" pitchFamily="18" charset="0"/>
                <a:cs typeface="Times New Roman" pitchFamily="18" charset="0"/>
              </a:rPr>
              <a:t>Bring improvement in the performance of the task or duties.</a:t>
            </a:r>
          </a:p>
          <a:p>
            <a:pPr lvl="0">
              <a:lnSpc>
                <a:spcPct val="120000"/>
              </a:lnSpc>
            </a:pPr>
            <a:r>
              <a:rPr lang="en-US" sz="3700" dirty="0" smtClean="0">
                <a:latin typeface="Times New Roman" pitchFamily="18" charset="0"/>
                <a:cs typeface="Times New Roman" pitchFamily="18" charset="0"/>
              </a:rPr>
              <a:t>Dispels the fear of solving their problems.</a:t>
            </a:r>
          </a:p>
          <a:p>
            <a:pPr lvl="0">
              <a:lnSpc>
                <a:spcPct val="120000"/>
              </a:lnSpc>
            </a:pPr>
            <a:r>
              <a:rPr lang="en-US" sz="3700" dirty="0" smtClean="0">
                <a:latin typeface="Times New Roman" pitchFamily="18" charset="0"/>
                <a:cs typeface="Times New Roman" pitchFamily="18" charset="0"/>
              </a:rPr>
              <a:t>Gives them opportunity to test their beliefs and to take advantages of their own experiences.</a:t>
            </a:r>
          </a:p>
          <a:p>
            <a:pPr lvl="0">
              <a:lnSpc>
                <a:spcPct val="120000"/>
              </a:lnSpc>
            </a:pPr>
            <a:r>
              <a:rPr lang="en-US" sz="3700" dirty="0" smtClean="0">
                <a:latin typeface="Times New Roman" pitchFamily="18" charset="0"/>
                <a:cs typeface="Times New Roman" pitchFamily="18" charset="0"/>
              </a:rPr>
              <a:t>Improves the quality of teaching learning process without extra financial expenditure.</a:t>
            </a:r>
          </a:p>
          <a:p>
            <a:pPr lvl="0">
              <a:lnSpc>
                <a:spcPct val="120000"/>
              </a:lnSpc>
            </a:pPr>
            <a:r>
              <a:rPr lang="en-US" sz="3700" dirty="0" smtClean="0">
                <a:latin typeface="Times New Roman" pitchFamily="18" charset="0"/>
                <a:cs typeface="Times New Roman" pitchFamily="18" charset="0"/>
              </a:rPr>
              <a:t>Gives birth to cooperative feeling and develops mutual understand.</a:t>
            </a:r>
          </a:p>
          <a:p>
            <a:pPr lvl="0">
              <a:lnSpc>
                <a:spcPct val="120000"/>
              </a:lnSpc>
            </a:pPr>
            <a:r>
              <a:rPr lang="en-US" sz="3700" dirty="0" smtClean="0">
                <a:latin typeface="Times New Roman" pitchFamily="18" charset="0"/>
                <a:cs typeface="Times New Roman" pitchFamily="18" charset="0"/>
              </a:rPr>
              <a:t>Reduces wastage and stagnation in the teaching learning process.</a:t>
            </a:r>
          </a:p>
          <a:p>
            <a:pPr>
              <a:lnSpc>
                <a:spcPct val="120000"/>
              </a:lnSpc>
              <a:buNone/>
            </a:pPr>
            <a:r>
              <a:rPr lang="en-US" sz="3700" dirty="0" smtClean="0">
                <a:latin typeface="Times New Roman" pitchFamily="18" charset="0"/>
                <a:cs typeface="Times New Roman" pitchFamily="18" charset="0"/>
              </a:rPr>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r>
              <a:rPr lang="en-US" sz="2400" b="1" dirty="0" smtClean="0">
                <a:solidFill>
                  <a:srgbClr val="7030A0"/>
                </a:solidFill>
                <a:latin typeface="Times New Roman" pitchFamily="18" charset="0"/>
                <a:cs typeface="Times New Roman" pitchFamily="18" charset="0"/>
              </a:rPr>
              <a:t>Summary of Action Research  </a:t>
            </a:r>
          </a:p>
          <a:p>
            <a:pPr algn="just">
              <a:buNone/>
            </a:pPr>
            <a:r>
              <a:rPr lang="en-US" sz="2400" b="1" dirty="0" smtClean="0">
                <a:solidFill>
                  <a:srgbClr val="7030A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Action research is a scientific process that includes problem investigations, action process, finding results and follow-up process. The principles of action research are applied in teaching and learning environment to solve the problems inside itself. It is a valuable resource for the teachers to develop their knowledge and experience in research field and this environment enables the teachers and other stakeholders to identify new educational problems. It is a continuous process that help the teachers to engage in systematic inquiry among the students in order to craft them </a:t>
            </a:r>
            <a:r>
              <a:rPr lang="en-US" sz="2400" smtClean="0">
                <a:latin typeface="Times New Roman" pitchFamily="18" charset="0"/>
                <a:cs typeface="Times New Roman" pitchFamily="18" charset="0"/>
              </a:rPr>
              <a:t>as a </a:t>
            </a:r>
            <a:r>
              <a:rPr lang="en-US" sz="2400" dirty="0" smtClean="0">
                <a:latin typeface="Times New Roman" pitchFamily="18" charset="0"/>
                <a:cs typeface="Times New Roman" pitchFamily="18" charset="0"/>
              </a:rPr>
              <a:t>high achiever. Hence it can be concluded that,    </a:t>
            </a:r>
          </a:p>
          <a:p>
            <a:pPr algn="ctr">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“Perfection in action leads to promote desirable accomplishments in all domains”. </a:t>
            </a:r>
            <a:endParaRPr lang="en-US" sz="2400" b="1"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normAutofit fontScale="25000" lnSpcReduction="20000"/>
          </a:bodyPr>
          <a:lstStyle/>
          <a:p>
            <a:pPr>
              <a:buNone/>
            </a:pPr>
            <a:r>
              <a:rPr lang="en-US" sz="9600" b="1" dirty="0" smtClean="0">
                <a:solidFill>
                  <a:srgbClr val="7030A0"/>
                </a:solidFill>
                <a:latin typeface="Times New Roman" pitchFamily="18" charset="0"/>
                <a:cs typeface="Times New Roman" pitchFamily="18" charset="0"/>
              </a:rPr>
              <a:t>References</a:t>
            </a:r>
          </a:p>
          <a:p>
            <a:pPr algn="just">
              <a:buFont typeface="Wingdings" pitchFamily="2" charset="2"/>
              <a:buChar char="q"/>
            </a:pPr>
            <a:r>
              <a:rPr lang="en-US" sz="9600" dirty="0" smtClean="0">
                <a:latin typeface="Times New Roman" pitchFamily="18" charset="0"/>
                <a:cs typeface="Times New Roman" pitchFamily="18" charset="0"/>
              </a:rPr>
              <a:t>Best, W. John., and Kahn, V. James. (1996). </a:t>
            </a:r>
            <a:r>
              <a:rPr lang="en-US" sz="9600" i="1" dirty="0" smtClean="0">
                <a:latin typeface="Times New Roman" pitchFamily="18" charset="0"/>
                <a:cs typeface="Times New Roman" pitchFamily="18" charset="0"/>
              </a:rPr>
              <a:t>Research in Education </a:t>
            </a:r>
            <a:r>
              <a:rPr lang="en-US" sz="9600" dirty="0" smtClean="0">
                <a:latin typeface="Times New Roman" pitchFamily="18" charset="0"/>
                <a:cs typeface="Times New Roman" pitchFamily="18" charset="0"/>
              </a:rPr>
              <a:t>(Seventh Edition). Prentice-Hall of India.</a:t>
            </a:r>
          </a:p>
          <a:p>
            <a:pPr algn="just">
              <a:buFont typeface="Wingdings" pitchFamily="2" charset="2"/>
              <a:buChar char="q"/>
            </a:pPr>
            <a:r>
              <a:rPr lang="en-US" sz="9600" dirty="0" smtClean="0">
                <a:latin typeface="Times New Roman" pitchFamily="18" charset="0"/>
                <a:cs typeface="Times New Roman" pitchFamily="18" charset="0"/>
              </a:rPr>
              <a:t>Gupta, S. K., and </a:t>
            </a:r>
            <a:r>
              <a:rPr lang="en-US" sz="9600" dirty="0" err="1" smtClean="0">
                <a:latin typeface="Times New Roman" pitchFamily="18" charset="0"/>
                <a:cs typeface="Times New Roman" pitchFamily="18" charset="0"/>
              </a:rPr>
              <a:t>Rangi</a:t>
            </a:r>
            <a:r>
              <a:rPr lang="en-US" sz="9600" dirty="0" smtClean="0">
                <a:latin typeface="Times New Roman" pitchFamily="18" charset="0"/>
                <a:cs typeface="Times New Roman" pitchFamily="18" charset="0"/>
              </a:rPr>
              <a:t>, P. (2014). </a:t>
            </a:r>
            <a:r>
              <a:rPr lang="en-US" sz="9600" i="1" dirty="0" smtClean="0">
                <a:latin typeface="Times New Roman" pitchFamily="18" charset="0"/>
                <a:cs typeface="Times New Roman" pitchFamily="18" charset="0"/>
              </a:rPr>
              <a:t>Research Methodology: Methods, Tools and Technique. </a:t>
            </a:r>
            <a:r>
              <a:rPr lang="en-US" sz="9600" dirty="0" err="1" smtClean="0">
                <a:latin typeface="Times New Roman" pitchFamily="18" charset="0"/>
                <a:cs typeface="Times New Roman" pitchFamily="18" charset="0"/>
              </a:rPr>
              <a:t>Kalyani</a:t>
            </a:r>
            <a:r>
              <a:rPr lang="en-US" sz="9600" dirty="0" smtClean="0">
                <a:latin typeface="Times New Roman" pitchFamily="18" charset="0"/>
                <a:cs typeface="Times New Roman" pitchFamily="18" charset="0"/>
              </a:rPr>
              <a:t> publishers.</a:t>
            </a:r>
          </a:p>
          <a:p>
            <a:pPr algn="just">
              <a:buFont typeface="Wingdings" pitchFamily="2" charset="2"/>
              <a:buChar char="q"/>
            </a:pPr>
            <a:r>
              <a:rPr lang="en-US" sz="9600" dirty="0" smtClean="0">
                <a:latin typeface="Times New Roman" pitchFamily="18" charset="0"/>
                <a:cs typeface="Times New Roman" pitchFamily="18" charset="0"/>
              </a:rPr>
              <a:t>Kothari, C.P. (2014). </a:t>
            </a:r>
            <a:r>
              <a:rPr lang="en-US" sz="9600" i="1" dirty="0" smtClean="0">
                <a:latin typeface="Times New Roman" pitchFamily="18" charset="0"/>
                <a:cs typeface="Times New Roman" pitchFamily="18" charset="0"/>
              </a:rPr>
              <a:t>Research Methodology Methods and Techniques</a:t>
            </a:r>
            <a:r>
              <a:rPr lang="en-US" sz="9600" dirty="0" smtClean="0">
                <a:latin typeface="Times New Roman" pitchFamily="18" charset="0"/>
                <a:cs typeface="Times New Roman" pitchFamily="18" charset="0"/>
              </a:rPr>
              <a:t> (Third Edition). New Age International Publishers. </a:t>
            </a:r>
          </a:p>
          <a:p>
            <a:pPr algn="just">
              <a:buFont typeface="Wingdings" pitchFamily="2" charset="2"/>
              <a:buChar char="q"/>
            </a:pPr>
            <a:r>
              <a:rPr lang="en-US" sz="9600" dirty="0" err="1" smtClean="0">
                <a:latin typeface="Times New Roman" pitchFamily="18" charset="0"/>
                <a:cs typeface="Times New Roman" pitchFamily="18" charset="0"/>
              </a:rPr>
              <a:t>Leedy</a:t>
            </a:r>
            <a:r>
              <a:rPr lang="en-US" sz="9600" dirty="0" smtClean="0">
                <a:latin typeface="Times New Roman" pitchFamily="18" charset="0"/>
                <a:cs typeface="Times New Roman" pitchFamily="18" charset="0"/>
              </a:rPr>
              <a:t> and </a:t>
            </a:r>
            <a:r>
              <a:rPr lang="en-US" sz="9600" dirty="0" err="1" smtClean="0">
                <a:latin typeface="Times New Roman" pitchFamily="18" charset="0"/>
                <a:cs typeface="Times New Roman" pitchFamily="18" charset="0"/>
              </a:rPr>
              <a:t>Ormrod</a:t>
            </a:r>
            <a:r>
              <a:rPr lang="en-US" sz="9600" dirty="0" smtClean="0">
                <a:latin typeface="Times New Roman" pitchFamily="18" charset="0"/>
                <a:cs typeface="Times New Roman" pitchFamily="18" charset="0"/>
              </a:rPr>
              <a:t>. (2005). </a:t>
            </a:r>
            <a:r>
              <a:rPr lang="en-US" sz="9600" i="1" dirty="0" smtClean="0">
                <a:latin typeface="Times New Roman" pitchFamily="18" charset="0"/>
                <a:cs typeface="Times New Roman" pitchFamily="18" charset="0"/>
              </a:rPr>
              <a:t>Action Research for Educational Change.</a:t>
            </a:r>
            <a:r>
              <a:rPr lang="en-US" sz="9600" dirty="0" smtClean="0">
                <a:latin typeface="Times New Roman" pitchFamily="18" charset="0"/>
                <a:cs typeface="Times New Roman" pitchFamily="18" charset="0"/>
              </a:rPr>
              <a:t> Milton Keynes: Open University Press.</a:t>
            </a:r>
          </a:p>
          <a:p>
            <a:pPr algn="just">
              <a:buFont typeface="Wingdings" pitchFamily="2" charset="2"/>
              <a:buChar char="q"/>
            </a:pPr>
            <a:r>
              <a:rPr lang="en-US" sz="9600" dirty="0" err="1" smtClean="0">
                <a:latin typeface="Times New Roman" pitchFamily="18" charset="0"/>
                <a:cs typeface="Times New Roman" pitchFamily="18" charset="0"/>
              </a:rPr>
              <a:t>Mangal</a:t>
            </a:r>
            <a:r>
              <a:rPr lang="en-US" sz="9600" dirty="0" smtClean="0">
                <a:latin typeface="Times New Roman" pitchFamily="18" charset="0"/>
                <a:cs typeface="Times New Roman" pitchFamily="18" charset="0"/>
              </a:rPr>
              <a:t>, S.K. (1995). </a:t>
            </a:r>
            <a:r>
              <a:rPr lang="en-US" sz="9600" i="1" dirty="0" smtClean="0">
                <a:latin typeface="Times New Roman" pitchFamily="18" charset="0"/>
                <a:cs typeface="Times New Roman" pitchFamily="18" charset="0"/>
              </a:rPr>
              <a:t>Educational Psychology</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Prakash</a:t>
            </a:r>
            <a:r>
              <a:rPr lang="en-US" sz="9600" dirty="0" smtClean="0">
                <a:latin typeface="Times New Roman" pitchFamily="18" charset="0"/>
                <a:cs typeface="Times New Roman" pitchFamily="18" charset="0"/>
              </a:rPr>
              <a:t> Publishers. </a:t>
            </a:r>
          </a:p>
          <a:p>
            <a:pPr algn="just">
              <a:buFont typeface="Wingdings" pitchFamily="2" charset="2"/>
              <a:buChar char="q"/>
            </a:pPr>
            <a:r>
              <a:rPr lang="en-US" sz="9600" dirty="0" smtClean="0">
                <a:latin typeface="Times New Roman" pitchFamily="18" charset="0"/>
                <a:cs typeface="Times New Roman" pitchFamily="18" charset="0"/>
              </a:rPr>
              <a:t>Mohan </a:t>
            </a:r>
            <a:r>
              <a:rPr lang="en-US" sz="9600" dirty="0" err="1" smtClean="0">
                <a:latin typeface="Times New Roman" pitchFamily="18" charset="0"/>
                <a:cs typeface="Times New Roman" pitchFamily="18" charset="0"/>
              </a:rPr>
              <a:t>Radha</a:t>
            </a:r>
            <a:r>
              <a:rPr lang="en-US" sz="9600" dirty="0" smtClean="0">
                <a:latin typeface="Times New Roman" pitchFamily="18" charset="0"/>
                <a:cs typeface="Times New Roman" pitchFamily="18" charset="0"/>
              </a:rPr>
              <a:t>. (2011). </a:t>
            </a:r>
            <a:r>
              <a:rPr lang="en-US" sz="9600" i="1" dirty="0" smtClean="0">
                <a:latin typeface="Times New Roman" pitchFamily="18" charset="0"/>
                <a:cs typeface="Times New Roman" pitchFamily="18" charset="0"/>
              </a:rPr>
              <a:t>Research Methods in Education</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Neelkamal</a:t>
            </a:r>
            <a:r>
              <a:rPr lang="en-US" sz="9600" dirty="0" smtClean="0">
                <a:latin typeface="Times New Roman" pitchFamily="18" charset="0"/>
                <a:cs typeface="Times New Roman" pitchFamily="18" charset="0"/>
              </a:rPr>
              <a:t> Publications. </a:t>
            </a:r>
          </a:p>
          <a:p>
            <a:pPr algn="just">
              <a:buFont typeface="Wingdings" pitchFamily="2" charset="2"/>
              <a:buChar char="q"/>
            </a:pPr>
            <a:r>
              <a:rPr lang="en-US" sz="9600" dirty="0" err="1" smtClean="0">
                <a:latin typeface="Times New Roman" pitchFamily="18" charset="0"/>
                <a:cs typeface="Times New Roman" pitchFamily="18" charset="0"/>
              </a:rPr>
              <a:t>Nagarajan</a:t>
            </a:r>
            <a:r>
              <a:rPr lang="en-US" sz="9600" dirty="0" smtClean="0">
                <a:latin typeface="Times New Roman" pitchFamily="18" charset="0"/>
                <a:cs typeface="Times New Roman" pitchFamily="18" charset="0"/>
              </a:rPr>
              <a:t>, K., and </a:t>
            </a:r>
            <a:r>
              <a:rPr lang="en-US" sz="9600" dirty="0" err="1" smtClean="0">
                <a:latin typeface="Times New Roman" pitchFamily="18" charset="0"/>
                <a:cs typeface="Times New Roman" pitchFamily="18" charset="0"/>
              </a:rPr>
              <a:t>Srinivasan</a:t>
            </a:r>
            <a:r>
              <a:rPr lang="en-US" sz="9600" dirty="0" smtClean="0">
                <a:latin typeface="Times New Roman" pitchFamily="18" charset="0"/>
                <a:cs typeface="Times New Roman" pitchFamily="18" charset="0"/>
              </a:rPr>
              <a:t>, R. (1994). </a:t>
            </a:r>
            <a:r>
              <a:rPr lang="en-US" sz="9600" i="1" dirty="0" smtClean="0">
                <a:latin typeface="Times New Roman" pitchFamily="18" charset="0"/>
                <a:cs typeface="Times New Roman" pitchFamily="18" charset="0"/>
              </a:rPr>
              <a:t>Research  Methodology in Education</a:t>
            </a:r>
            <a:r>
              <a:rPr lang="en-US" sz="9600" dirty="0" smtClean="0">
                <a:latin typeface="Times New Roman" pitchFamily="18" charset="0"/>
                <a:cs typeface="Times New Roman" pitchFamily="18" charset="0"/>
              </a:rPr>
              <a:t>. Ram Publication.  </a:t>
            </a:r>
          </a:p>
          <a:p>
            <a:pPr algn="just">
              <a:buFont typeface="Wingdings" pitchFamily="2" charset="2"/>
              <a:buChar char="q"/>
            </a:pPr>
            <a:r>
              <a:rPr lang="en-US" sz="9600" dirty="0" smtClean="0">
                <a:latin typeface="Times New Roman" pitchFamily="18" charset="0"/>
                <a:cs typeface="Times New Roman" pitchFamily="18" charset="0"/>
              </a:rPr>
              <a:t>Singh, A.K. (1997). </a:t>
            </a:r>
            <a:r>
              <a:rPr lang="en-US" sz="9600" i="1" dirty="0" smtClean="0">
                <a:latin typeface="Times New Roman" pitchFamily="18" charset="0"/>
                <a:cs typeface="Times New Roman" pitchFamily="18" charset="0"/>
              </a:rPr>
              <a:t>Tests, Measurements and Research Methods in </a:t>
            </a:r>
            <a:r>
              <a:rPr lang="en-US" sz="9600" i="1" dirty="0" err="1" smtClean="0">
                <a:latin typeface="Times New Roman" pitchFamily="18" charset="0"/>
                <a:cs typeface="Times New Roman" pitchFamily="18" charset="0"/>
              </a:rPr>
              <a:t>Behavioural</a:t>
            </a:r>
            <a:r>
              <a:rPr lang="en-US" sz="9600" i="1" dirty="0" smtClean="0">
                <a:latin typeface="Times New Roman" pitchFamily="18" charset="0"/>
                <a:cs typeface="Times New Roman" pitchFamily="18" charset="0"/>
              </a:rPr>
              <a:t> Sciences</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Bharati</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Bhawan</a:t>
            </a:r>
            <a:r>
              <a:rPr lang="en-US" sz="9600" dirty="0" smtClean="0">
                <a:latin typeface="Times New Roman" pitchFamily="18" charset="0"/>
                <a:cs typeface="Times New Roman" pitchFamily="18" charset="0"/>
              </a:rPr>
              <a:t>. </a:t>
            </a:r>
          </a:p>
          <a:p>
            <a:pPr algn="just">
              <a:buNone/>
            </a:pPr>
            <a:r>
              <a:rPr lang="en-US" sz="9600" dirty="0" smtClean="0">
                <a:latin typeface="Times New Roman" pitchFamily="18" charset="0"/>
                <a:cs typeface="Times New Roman" pitchFamily="18" charset="0"/>
              </a:rPr>
              <a:t>      </a:t>
            </a:r>
          </a:p>
          <a:p>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p>
          <a:p>
            <a:pPr>
              <a:buNone/>
            </a:pPr>
            <a:r>
              <a:rPr lang="en-US" sz="2400" dirty="0" smtClean="0">
                <a:latin typeface="Times New Roman" pitchFamily="18" charset="0"/>
                <a:cs typeface="Times New Roman" pitchFamily="18" charset="0"/>
              </a:rPr>
              <a:t> </a:t>
            </a:r>
          </a:p>
          <a:p>
            <a:pPr>
              <a:buNone/>
            </a:pPr>
            <a:endParaRPr lang="en-US" sz="2400" dirty="0" smtClean="0">
              <a:latin typeface="Times New Roman" pitchFamily="18" charset="0"/>
              <a:cs typeface="Times New Roman" pitchFamily="18" charset="0"/>
            </a:endParaRPr>
          </a:p>
          <a:p>
            <a:pPr>
              <a:buNone/>
            </a:pPr>
            <a:endParaRPr lang="en-US" sz="2400" b="1" dirty="0">
              <a:solidFill>
                <a:srgbClr val="7030A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pPr algn="just"/>
            <a:r>
              <a:rPr lang="en-US" sz="2400" dirty="0" smtClean="0">
                <a:solidFill>
                  <a:srgbClr val="7030A0"/>
                </a:solidFill>
                <a:effectLst/>
                <a:latin typeface="Times New Roman" pitchFamily="18" charset="0"/>
                <a:cs typeface="Times New Roman" pitchFamily="18" charset="0"/>
              </a:rPr>
              <a:t>Introduction to Action research </a:t>
            </a:r>
            <a:endParaRPr lang="en-US" sz="2400" dirty="0">
              <a:solidFill>
                <a:srgbClr val="7030A0"/>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242560"/>
          </a:xfrm>
        </p:spPr>
        <p:txBody>
          <a:bodyPr>
            <a:noAutofit/>
          </a:bodyPr>
          <a:lstStyle/>
          <a:p>
            <a:pPr algn="just">
              <a:lnSpc>
                <a:spcPct val="150000"/>
              </a:lnSpc>
            </a:pPr>
            <a:r>
              <a:rPr lang="en-US" sz="2400" dirty="0" smtClean="0">
                <a:latin typeface="Times New Roman" pitchFamily="18" charset="0"/>
                <a:cs typeface="Times New Roman" pitchFamily="18" charset="0"/>
              </a:rPr>
              <a:t>The term action research was first coined by Kurt </a:t>
            </a:r>
            <a:r>
              <a:rPr lang="en-US" sz="2400" dirty="0" err="1" smtClean="0">
                <a:latin typeface="Times New Roman" pitchFamily="18" charset="0"/>
                <a:cs typeface="Times New Roman" pitchFamily="18" charset="0"/>
              </a:rPr>
              <a:t>Lewin</a:t>
            </a:r>
            <a:r>
              <a:rPr lang="en-US" sz="2400" dirty="0" smtClean="0">
                <a:latin typeface="Times New Roman" pitchFamily="18" charset="0"/>
                <a:cs typeface="Times New Roman" pitchFamily="18" charset="0"/>
              </a:rPr>
              <a:t> in 1944. Action research is very popular in the field of education to meet the requirement and further progress for effective teaching and learning. </a:t>
            </a:r>
          </a:p>
          <a:p>
            <a:pPr algn="just">
              <a:lnSpc>
                <a:spcPct val="150000"/>
              </a:lnSpc>
              <a:buNone/>
            </a:pPr>
            <a:endParaRPr lang="en-US" sz="2400" dirty="0" smtClean="0">
              <a:latin typeface="Times New Roman" pitchFamily="18" charset="0"/>
              <a:cs typeface="Times New Roman" pitchFamily="18" charset="0"/>
            </a:endParaRPr>
          </a:p>
          <a:p>
            <a:pPr algn="just">
              <a:lnSpc>
                <a:spcPct val="150000"/>
              </a:lnSpc>
            </a:pPr>
            <a:r>
              <a:rPr lang="en-US" sz="2400" dirty="0" smtClean="0">
                <a:latin typeface="Times New Roman" pitchFamily="18" charset="0"/>
                <a:cs typeface="Times New Roman" pitchFamily="18" charset="0"/>
              </a:rPr>
              <a:t>The approach of action research emphasizes encouragement to the practitioners namely teachers, administrators and academicians to do research in order to improve their own fields. </a:t>
            </a:r>
          </a:p>
          <a:p>
            <a:pPr algn="just">
              <a:lnSpc>
                <a:spcPct val="150000"/>
              </a:lnSpc>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a:bodyPr>
          <a:lstStyle/>
          <a:p>
            <a:pPr algn="just">
              <a:lnSpc>
                <a:spcPct val="150000"/>
              </a:lnSpc>
              <a:buNone/>
            </a:pPr>
            <a:r>
              <a:rPr lang="en-US" sz="2400" b="1" dirty="0" smtClean="0">
                <a:solidFill>
                  <a:srgbClr val="7030A0"/>
                </a:solidFill>
                <a:latin typeface="Times New Roman" pitchFamily="18" charset="0"/>
                <a:cs typeface="Times New Roman" pitchFamily="18" charset="0"/>
              </a:rPr>
              <a:t>Meaning of Action Research</a:t>
            </a:r>
            <a:endParaRPr lang="en-US" sz="2400" b="1" dirty="0" smtClean="0">
              <a:latin typeface="Times New Roman" pitchFamily="18" charset="0"/>
              <a:cs typeface="Times New Roman" pitchFamily="18" charset="0"/>
            </a:endParaRPr>
          </a:p>
          <a:p>
            <a:pPr algn="just">
              <a:lnSpc>
                <a:spcPct val="150000"/>
              </a:lnSpc>
            </a:pPr>
            <a:r>
              <a:rPr lang="en-US" sz="2400" dirty="0" smtClean="0">
                <a:latin typeface="Times New Roman" pitchFamily="18" charset="0"/>
                <a:cs typeface="Times New Roman" pitchFamily="18" charset="0"/>
              </a:rPr>
              <a:t>Action research is a scientific research used generally to solve problems in day-to-day classroom activities practically through systematic actions.</a:t>
            </a:r>
          </a:p>
          <a:p>
            <a:pPr algn="just">
              <a:lnSpc>
                <a:spcPct val="150000"/>
              </a:lnSpc>
              <a:buNone/>
            </a:pPr>
            <a:r>
              <a:rPr lang="en-US" sz="2400" b="1" dirty="0" smtClean="0">
                <a:solidFill>
                  <a:srgbClr val="7030A0"/>
                </a:solidFill>
                <a:latin typeface="Times New Roman" pitchFamily="18" charset="0"/>
                <a:cs typeface="Times New Roman" pitchFamily="18" charset="0"/>
              </a:rPr>
              <a:t>Definition of Action Research </a:t>
            </a:r>
          </a:p>
          <a:p>
            <a:pPr algn="just">
              <a:lnSpc>
                <a:spcPct val="150000"/>
              </a:lnSpc>
              <a:buFont typeface="Wingdings" pitchFamily="2" charset="2"/>
              <a:buChar char="q"/>
            </a:pPr>
            <a:r>
              <a:rPr lang="en-US" sz="2400" dirty="0" smtClean="0">
                <a:latin typeface="Times New Roman" pitchFamily="18" charset="0"/>
                <a:cs typeface="Times New Roman" pitchFamily="18" charset="0"/>
              </a:rPr>
              <a:t>On the spot research aimed at the solution of an immediate problem is generally known in education as action research .</a:t>
            </a:r>
          </a:p>
          <a:p>
            <a:pPr algn="just">
              <a:lnSpc>
                <a:spcPct val="150000"/>
              </a:lnSpc>
              <a:buNone/>
            </a:pP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Mouly</a:t>
            </a:r>
            <a:r>
              <a:rPr lang="en-US" sz="2400" dirty="0" smtClean="0">
                <a:latin typeface="Times New Roman" pitchFamily="18" charset="0"/>
                <a:cs typeface="Times New Roman" pitchFamily="18" charset="0"/>
              </a:rPr>
              <a:t> </a:t>
            </a:r>
          </a:p>
          <a:p>
            <a:pPr algn="just">
              <a:lnSpc>
                <a:spcPct val="150000"/>
              </a:lnSpc>
              <a:buNone/>
            </a:pPr>
            <a:endParaRPr lang="en-US"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10600" cy="5242560"/>
          </a:xfrm>
        </p:spPr>
        <p:txBody>
          <a:bodyPr>
            <a:normAutofit/>
          </a:bodyPr>
          <a:lstStyle/>
          <a:p>
            <a:pPr algn="just">
              <a:lnSpc>
                <a:spcPct val="150000"/>
              </a:lnSpc>
              <a:buFont typeface="Wingdings" pitchFamily="2" charset="2"/>
              <a:buChar char="q"/>
            </a:pPr>
            <a:r>
              <a:rPr lang="en-US" sz="2400" dirty="0" smtClean="0">
                <a:latin typeface="Times New Roman" pitchFamily="18" charset="0"/>
                <a:cs typeface="Times New Roman" pitchFamily="18" charset="0"/>
              </a:rPr>
              <a:t>Action Research is the application of scientific thinking to real life problems and represents a great improvement over teacher’s subjective </a:t>
            </a:r>
            <a:r>
              <a:rPr lang="en-US" sz="2400" dirty="0" err="1" smtClean="0">
                <a:latin typeface="Times New Roman" pitchFamily="18" charset="0"/>
                <a:cs typeface="Times New Roman" pitchFamily="18" charset="0"/>
              </a:rPr>
              <a:t>judgement</a:t>
            </a:r>
            <a:r>
              <a:rPr lang="en-US" sz="2400" dirty="0" smtClean="0">
                <a:latin typeface="Times New Roman" pitchFamily="18" charset="0"/>
                <a:cs typeface="Times New Roman" pitchFamily="18" charset="0"/>
              </a:rPr>
              <a:t> and their limited personal experiences. </a:t>
            </a:r>
          </a:p>
          <a:p>
            <a:pPr algn="just">
              <a:lnSpc>
                <a:spcPct val="150000"/>
              </a:lnSpc>
              <a:buNone/>
            </a:pPr>
            <a:r>
              <a:rPr lang="en-US" sz="2400" dirty="0" smtClean="0">
                <a:latin typeface="Times New Roman" pitchFamily="18" charset="0"/>
                <a:cs typeface="Times New Roman" pitchFamily="18" charset="0"/>
              </a:rPr>
              <a:t>                                                                                      - Kurt </a:t>
            </a:r>
            <a:r>
              <a:rPr lang="en-US" sz="2400" dirty="0" err="1" smtClean="0">
                <a:latin typeface="Times New Roman" pitchFamily="18" charset="0"/>
                <a:cs typeface="Times New Roman" pitchFamily="18" charset="0"/>
              </a:rPr>
              <a:t>Lewin</a:t>
            </a:r>
            <a:r>
              <a:rPr lang="en-US" sz="2400" dirty="0" smtClean="0">
                <a:latin typeface="Times New Roman" pitchFamily="18" charset="0"/>
                <a:cs typeface="Times New Roman" pitchFamily="18" charset="0"/>
              </a:rPr>
              <a:t>  </a:t>
            </a:r>
          </a:p>
          <a:p>
            <a:pPr algn="just">
              <a:lnSpc>
                <a:spcPct val="150000"/>
              </a:lnSpc>
              <a:buFont typeface="Wingdings" pitchFamily="2" charset="2"/>
              <a:buChar char="q"/>
            </a:pPr>
            <a:r>
              <a:rPr lang="en-US" sz="2400" dirty="0" smtClean="0">
                <a:latin typeface="Times New Roman" pitchFamily="18" charset="0"/>
                <a:cs typeface="Times New Roman" pitchFamily="18" charset="0"/>
              </a:rPr>
              <a:t>Action Research is a research used by teachers, supervisors and administrators to improve the quality of their decisions and actions. </a:t>
            </a:r>
          </a:p>
          <a:p>
            <a:pPr algn="just">
              <a:lnSpc>
                <a:spcPct val="150000"/>
              </a:lnSpc>
              <a:buNone/>
            </a:pPr>
            <a:r>
              <a:rPr lang="en-US" sz="2400" dirty="0" smtClean="0">
                <a:latin typeface="Times New Roman" pitchFamily="18" charset="0"/>
                <a:cs typeface="Times New Roman" pitchFamily="18" charset="0"/>
              </a:rPr>
              <a:t>                                                                                         - Good      </a:t>
            </a:r>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pPr>
              <a:buNone/>
            </a:pPr>
            <a:r>
              <a:rPr lang="en-US" sz="2400" b="1" dirty="0" smtClean="0">
                <a:solidFill>
                  <a:srgbClr val="0070C0"/>
                </a:solidFill>
                <a:latin typeface="Times New Roman" pitchFamily="18" charset="0"/>
                <a:cs typeface="Times New Roman" pitchFamily="18" charset="0"/>
              </a:rPr>
              <a:t>Goals and Objectives of Action Research</a:t>
            </a:r>
          </a:p>
          <a:p>
            <a:pPr>
              <a:buFont typeface="Wingdings" pitchFamily="2" charset="2"/>
              <a:buChar char="v"/>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graphicFrame>
        <p:nvGraphicFramePr>
          <p:cNvPr id="4" name="Diagram 3"/>
          <p:cNvGraphicFramePr/>
          <p:nvPr/>
        </p:nvGraphicFramePr>
        <p:xfrm>
          <a:off x="1447800" y="1143000"/>
          <a:ext cx="6096000" cy="454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fontScale="70000" lnSpcReduction="20000"/>
          </a:bodyPr>
          <a:lstStyle/>
          <a:p>
            <a:pPr>
              <a:buNone/>
            </a:pPr>
            <a:r>
              <a:rPr lang="en-US" sz="3400" b="1" dirty="0" smtClean="0">
                <a:solidFill>
                  <a:srgbClr val="7030A0"/>
                </a:solidFill>
                <a:latin typeface="Times New Roman" pitchFamily="18" charset="0"/>
                <a:cs typeface="Times New Roman" pitchFamily="18" charset="0"/>
              </a:rPr>
              <a:t>Purpose of Action Research </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improve the practices going on in the schools</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remove the notion that educational research is the job of specialists only . </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make teachers and the educational administrators research- minded.</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make the school or educational personnel more cooperative and democratic in their work. </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make the environment of the school more conducive for effective teaching and learning. </a:t>
            </a:r>
          </a:p>
          <a:p>
            <a:pPr algn="just">
              <a:lnSpc>
                <a:spcPct val="150000"/>
              </a:lnSpc>
              <a:buFont typeface="Wingdings" pitchFamily="2" charset="2"/>
              <a:buChar char="q"/>
            </a:pPr>
            <a:r>
              <a:rPr lang="en-US" sz="3100" dirty="0" smtClean="0">
                <a:latin typeface="Times New Roman" pitchFamily="18" charset="0"/>
                <a:cs typeface="Times New Roman" pitchFamily="18" charset="0"/>
              </a:rPr>
              <a:t> To provide guidelines to solve immediate problems.   </a:t>
            </a:r>
          </a:p>
          <a:p>
            <a:pPr algn="just">
              <a:lnSpc>
                <a:spcPct val="150000"/>
              </a:lnSpc>
              <a:buFont typeface="Wingdings" pitchFamily="2" charset="2"/>
              <a:buChar char="q"/>
            </a:pPr>
            <a:r>
              <a:rPr lang="en-US" sz="3100" dirty="0" smtClean="0">
                <a:latin typeface="Times New Roman" pitchFamily="18" charset="0"/>
                <a:cs typeface="Times New Roman" pitchFamily="18" charset="0"/>
              </a:rPr>
              <a:t>To establish feedback and follow up mechanism     </a:t>
            </a:r>
            <a:endParaRPr lang="en-US" sz="3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algn="just">
              <a:buNone/>
            </a:pPr>
            <a:r>
              <a:rPr lang="en-US" sz="2400" b="1" dirty="0" smtClean="0">
                <a:solidFill>
                  <a:srgbClr val="7030A0"/>
                </a:solidFill>
                <a:latin typeface="Times New Roman" pitchFamily="18" charset="0"/>
                <a:cs typeface="Times New Roman" pitchFamily="18" charset="0"/>
              </a:rPr>
              <a:t>Need and Significance of Action Research </a:t>
            </a:r>
          </a:p>
          <a:p>
            <a:pPr algn="just">
              <a:lnSpc>
                <a:spcPct val="150000"/>
              </a:lnSpc>
              <a:buFont typeface="Wingdings" pitchFamily="2" charset="2"/>
              <a:buChar char="v"/>
            </a:pPr>
            <a:r>
              <a:rPr lang="en-US" sz="2200" dirty="0" smtClean="0">
                <a:latin typeface="Times New Roman" pitchFamily="18" charset="0"/>
                <a:cs typeface="Times New Roman" pitchFamily="18" charset="0"/>
              </a:rPr>
              <a:t>Action research provides systematic study of the problem. </a:t>
            </a:r>
          </a:p>
          <a:p>
            <a:pPr algn="just">
              <a:lnSpc>
                <a:spcPct val="150000"/>
              </a:lnSpc>
              <a:buFont typeface="Wingdings" pitchFamily="2" charset="2"/>
              <a:buChar char="v"/>
            </a:pPr>
            <a:r>
              <a:rPr lang="en-US" sz="2200" dirty="0" smtClean="0">
                <a:latin typeface="Times New Roman" pitchFamily="18" charset="0"/>
                <a:cs typeface="Times New Roman" pitchFamily="18" charset="0"/>
              </a:rPr>
              <a:t>It dispels the fear and confirms that action research is doing for the people who needs remedies.</a:t>
            </a:r>
          </a:p>
          <a:p>
            <a:pPr algn="just">
              <a:lnSpc>
                <a:spcPct val="150000"/>
              </a:lnSpc>
              <a:buFont typeface="Wingdings" pitchFamily="2" charset="2"/>
              <a:buChar char="v"/>
            </a:pPr>
            <a:r>
              <a:rPr lang="en-US" sz="2200" dirty="0" smtClean="0">
                <a:latin typeface="Times New Roman" pitchFamily="18" charset="0"/>
                <a:cs typeface="Times New Roman" pitchFamily="18" charset="0"/>
              </a:rPr>
              <a:t>It helps to find objective way of teaching and learning  </a:t>
            </a:r>
          </a:p>
          <a:p>
            <a:pPr algn="just">
              <a:lnSpc>
                <a:spcPct val="150000"/>
              </a:lnSpc>
              <a:buFont typeface="Wingdings" pitchFamily="2" charset="2"/>
              <a:buChar char="v"/>
            </a:pPr>
            <a:r>
              <a:rPr lang="en-US" sz="2200" dirty="0" smtClean="0">
                <a:latin typeface="Times New Roman" pitchFamily="18" charset="0"/>
                <a:cs typeface="Times New Roman" pitchFamily="18" charset="0"/>
              </a:rPr>
              <a:t>It creates awareness among the teachers and administrators about school related problems. </a:t>
            </a:r>
          </a:p>
          <a:p>
            <a:pPr algn="just">
              <a:lnSpc>
                <a:spcPct val="150000"/>
              </a:lnSpc>
              <a:buFont typeface="Wingdings" pitchFamily="2" charset="2"/>
              <a:buChar char="v"/>
            </a:pPr>
            <a:r>
              <a:rPr lang="en-US" sz="2200" dirty="0" smtClean="0">
                <a:latin typeface="Times New Roman" pitchFamily="18" charset="0"/>
                <a:cs typeface="Times New Roman" pitchFamily="18" charset="0"/>
              </a:rPr>
              <a:t> It helps to improve the quality in teaching and learning process.</a:t>
            </a:r>
          </a:p>
          <a:p>
            <a:pPr algn="just">
              <a:lnSpc>
                <a:spcPct val="150000"/>
              </a:lnSpc>
              <a:buFont typeface="Wingdings" pitchFamily="2" charset="2"/>
              <a:buChar char="v"/>
            </a:pPr>
            <a:r>
              <a:rPr lang="en-US" sz="2200" dirty="0" smtClean="0">
                <a:latin typeface="Times New Roman" pitchFamily="18" charset="0"/>
                <a:cs typeface="Times New Roman" pitchFamily="18" charset="0"/>
              </a:rPr>
              <a:t>It helps to address the day-to-day issues related to classroom environment.</a:t>
            </a:r>
          </a:p>
          <a:p>
            <a:pPr algn="just">
              <a:lnSpc>
                <a:spcPct val="150000"/>
              </a:lnSpc>
              <a:buFont typeface="Wingdings" pitchFamily="2" charset="2"/>
              <a:buChar char="v"/>
            </a:pPr>
            <a:r>
              <a:rPr lang="en-US" sz="2200" dirty="0" smtClean="0">
                <a:latin typeface="Times New Roman" pitchFamily="18" charset="0"/>
                <a:cs typeface="Times New Roman" pitchFamily="18" charset="0"/>
              </a:rPr>
              <a:t> It is a sort of cooperative endeavors which involve teaching and non-teaching teams.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a:bodyPr>
          <a:lstStyle/>
          <a:p>
            <a:pPr>
              <a:buNone/>
            </a:pPr>
            <a:r>
              <a:rPr lang="en-US" sz="2400" b="1" dirty="0" smtClean="0">
                <a:solidFill>
                  <a:srgbClr val="7030A0"/>
                </a:solidFill>
                <a:latin typeface="Times New Roman" pitchFamily="18" charset="0"/>
                <a:cs typeface="Times New Roman" pitchFamily="18" charset="0"/>
              </a:rPr>
              <a:t>Types of Action </a:t>
            </a:r>
            <a:r>
              <a:rPr lang="en-US" sz="2400" b="1" dirty="0" smtClean="0">
                <a:solidFill>
                  <a:srgbClr val="7030A0"/>
                </a:solidFill>
                <a:latin typeface="Times New Roman" pitchFamily="18" charset="0"/>
                <a:cs typeface="Times New Roman" pitchFamily="18" charset="0"/>
              </a:rPr>
              <a:t>Research Designs</a:t>
            </a:r>
            <a:endParaRPr lang="en-US" sz="2400" b="1" dirty="0" smtClean="0">
              <a:solidFill>
                <a:srgbClr val="7030A0"/>
              </a:solidFill>
              <a:latin typeface="Times New Roman" pitchFamily="18" charset="0"/>
              <a:cs typeface="Times New Roman" pitchFamily="18" charset="0"/>
            </a:endParaRPr>
          </a:p>
          <a:p>
            <a:pPr>
              <a:lnSpc>
                <a:spcPct val="150000"/>
              </a:lnSpc>
            </a:pPr>
            <a:r>
              <a:rPr lang="en-US" sz="2400" dirty="0" smtClean="0">
                <a:latin typeface="Times New Roman" pitchFamily="18" charset="0"/>
                <a:cs typeface="Times New Roman" pitchFamily="18" charset="0"/>
              </a:rPr>
              <a:t>There are different types of action research according to the relevance of the problem. The common types of action research are as follows,</a:t>
            </a:r>
          </a:p>
          <a:p>
            <a:pPr lvl="4">
              <a:lnSpc>
                <a:spcPct val="150000"/>
              </a:lnSpc>
              <a:buFont typeface="Wingdings" pitchFamily="2" charset="2"/>
              <a:buChar char="Ø"/>
            </a:pPr>
            <a:r>
              <a:rPr lang="en-US" sz="2400" dirty="0" smtClean="0">
                <a:latin typeface="Times New Roman" pitchFamily="18" charset="0"/>
                <a:cs typeface="Times New Roman" pitchFamily="18" charset="0"/>
              </a:rPr>
              <a:t> Individual action </a:t>
            </a:r>
            <a:r>
              <a:rPr lang="en-US" sz="2400" dirty="0" smtClean="0">
                <a:latin typeface="Times New Roman" pitchFamily="18" charset="0"/>
                <a:cs typeface="Times New Roman" pitchFamily="18" charset="0"/>
              </a:rPr>
              <a:t>research design</a:t>
            </a:r>
            <a:endParaRPr lang="en-US" sz="2400" dirty="0" smtClean="0">
              <a:latin typeface="Times New Roman" pitchFamily="18" charset="0"/>
              <a:cs typeface="Times New Roman" pitchFamily="18" charset="0"/>
            </a:endParaRPr>
          </a:p>
          <a:p>
            <a:pPr lvl="4">
              <a:lnSpc>
                <a:spcPct val="150000"/>
              </a:lnSpc>
              <a:buFont typeface="Wingdings" pitchFamily="2" charset="2"/>
              <a:buChar char="Ø"/>
            </a:pPr>
            <a:r>
              <a:rPr lang="en-US" sz="2400" dirty="0" smtClean="0">
                <a:latin typeface="Times New Roman" pitchFamily="18" charset="0"/>
                <a:cs typeface="Times New Roman" pitchFamily="18" charset="0"/>
              </a:rPr>
              <a:t> Collaborative action </a:t>
            </a:r>
            <a:r>
              <a:rPr lang="en-US" sz="2400" dirty="0" smtClean="0">
                <a:latin typeface="Times New Roman" pitchFamily="18" charset="0"/>
                <a:cs typeface="Times New Roman" pitchFamily="18" charset="0"/>
              </a:rPr>
              <a:t>research design</a:t>
            </a:r>
            <a:endParaRPr lang="en-US" sz="2400" dirty="0" smtClean="0">
              <a:latin typeface="Times New Roman" pitchFamily="18" charset="0"/>
              <a:cs typeface="Times New Roman" pitchFamily="18" charset="0"/>
            </a:endParaRPr>
          </a:p>
          <a:p>
            <a:pPr lvl="4">
              <a:lnSpc>
                <a:spcPct val="150000"/>
              </a:lnSpc>
              <a:buFont typeface="Wingdings" pitchFamily="2" charset="2"/>
              <a:buChar char="Ø"/>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School-wide </a:t>
            </a:r>
            <a:r>
              <a:rPr lang="en-US" sz="2400" dirty="0" smtClean="0">
                <a:latin typeface="Times New Roman" pitchFamily="18" charset="0"/>
                <a:cs typeface="Times New Roman" pitchFamily="18" charset="0"/>
              </a:rPr>
              <a:t>action </a:t>
            </a:r>
            <a:r>
              <a:rPr lang="en-US" sz="2400" dirty="0" smtClean="0">
                <a:latin typeface="Times New Roman" pitchFamily="18" charset="0"/>
                <a:cs typeface="Times New Roman" pitchFamily="18" charset="0"/>
              </a:rPr>
              <a:t>research design</a:t>
            </a:r>
            <a:endParaRPr lang="en-US" sz="2400" dirty="0" smtClean="0">
              <a:latin typeface="Times New Roman" pitchFamily="18" charset="0"/>
              <a:cs typeface="Times New Roman" pitchFamily="18" charset="0"/>
            </a:endParaRPr>
          </a:p>
          <a:p>
            <a:pPr lvl="4">
              <a:lnSpc>
                <a:spcPct val="150000"/>
              </a:lnSpc>
              <a:buFont typeface="Wingdings" pitchFamily="2" charset="2"/>
              <a:buChar char="Ø"/>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District-wide </a:t>
            </a:r>
            <a:r>
              <a:rPr lang="en-US" sz="2400" dirty="0" smtClean="0">
                <a:latin typeface="Times New Roman" pitchFamily="18" charset="0"/>
                <a:cs typeface="Times New Roman" pitchFamily="18" charset="0"/>
              </a:rPr>
              <a:t>action </a:t>
            </a:r>
            <a:r>
              <a:rPr lang="en-US" sz="2400" dirty="0" smtClean="0">
                <a:latin typeface="Times New Roman" pitchFamily="18" charset="0"/>
                <a:cs typeface="Times New Roman" pitchFamily="18" charset="0"/>
              </a:rPr>
              <a:t>research design</a:t>
            </a:r>
            <a:endParaRPr lang="en-US" sz="2400" dirty="0" smtClean="0">
              <a:latin typeface="Times New Roman" pitchFamily="18" charset="0"/>
              <a:cs typeface="Times New Roman" pitchFamily="18" charset="0"/>
            </a:endParaRPr>
          </a:p>
          <a:p>
            <a:pPr lvl="4">
              <a:lnSpc>
                <a:spcPct val="150000"/>
              </a:lnSpc>
              <a:buNone/>
            </a:pP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1053</TotalTime>
  <Words>2023</Words>
  <Application>Microsoft Office PowerPoint</Application>
  <PresentationFormat>On-screen Show (4:3)</PresentationFormat>
  <Paragraphs>242</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Apex</vt:lpstr>
      <vt:lpstr>Creating e-learning portal  in  TAMIL NADU TEACHERS EDUCATION UNIVERSITY </vt:lpstr>
      <vt:lpstr>Action Research</vt:lpstr>
      <vt:lpstr>Introduction to Action research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Action research proposal-format </vt:lpstr>
      <vt:lpstr>Slide 22</vt:lpstr>
      <vt:lpstr>Slide 23</vt:lpstr>
      <vt:lpstr>Slide 24</vt:lpstr>
      <vt:lpstr>Slide 25</vt:lpstr>
      <vt:lpstr>Slide 26</vt:lpstr>
      <vt:lpstr>Slide 27</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124</cp:revision>
  <dcterms:created xsi:type="dcterms:W3CDTF">2006-08-16T00:00:00Z</dcterms:created>
  <dcterms:modified xsi:type="dcterms:W3CDTF">2020-07-20T14:58:06Z</dcterms:modified>
</cp:coreProperties>
</file>